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77" r:id="rId2"/>
    <p:sldId id="269" r:id="rId3"/>
    <p:sldId id="256" r:id="rId4"/>
    <p:sldId id="257" r:id="rId5"/>
    <p:sldId id="275" r:id="rId6"/>
    <p:sldId id="258" r:id="rId7"/>
    <p:sldId id="274" r:id="rId8"/>
    <p:sldId id="259" r:id="rId9"/>
    <p:sldId id="268" r:id="rId10"/>
    <p:sldId id="281" r:id="rId11"/>
    <p:sldId id="260" r:id="rId12"/>
    <p:sldId id="278" r:id="rId13"/>
    <p:sldId id="262" r:id="rId14"/>
    <p:sldId id="271" r:id="rId15"/>
    <p:sldId id="261" r:id="rId16"/>
    <p:sldId id="279" r:id="rId17"/>
    <p:sldId id="280" r:id="rId18"/>
    <p:sldId id="263" r:id="rId19"/>
    <p:sldId id="264" r:id="rId20"/>
    <p:sldId id="272" r:id="rId21"/>
    <p:sldId id="265" r:id="rId22"/>
    <p:sldId id="273" r:id="rId23"/>
    <p:sldId id="266" r:id="rId24"/>
    <p:sldId id="27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82" d="100"/>
          <a:sy n="82"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cs typeface="+mn-cs"/>
              </a:defRPr>
            </a:lvl1pPr>
          </a:lstStyle>
          <a:p>
            <a:pPr>
              <a:defRPr/>
            </a:pPr>
            <a:fld id="{48F8EB95-6EBB-4E54-ACB7-DFAB0DEB15B2}" type="datetime1">
              <a:rPr lang="en-US"/>
              <a:pPr>
                <a:defRPr/>
              </a:pPr>
              <a:t>9/19/2013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128"/>
                <a:cs typeface="+mn-cs"/>
              </a:defRPr>
            </a:lvl1pPr>
          </a:lstStyle>
          <a:p>
            <a:pPr>
              <a:defRPr/>
            </a:pPr>
            <a:fld id="{0C65DB20-8760-49AE-85B8-6A3EFD3A1EA3}" type="slidenum">
              <a:rPr lang="en-US"/>
              <a:pPr>
                <a:defRPr/>
              </a:pPr>
              <a:t>‹#›</a:t>
            </a:fld>
            <a:endParaRPr lang="en-US"/>
          </a:p>
        </p:txBody>
      </p:sp>
    </p:spTree>
    <p:extLst>
      <p:ext uri="{BB962C8B-B14F-4D97-AF65-F5344CB8AC3E}">
        <p14:creationId xmlns:p14="http://schemas.microsoft.com/office/powerpoint/2010/main" val="160414758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a:lstStyle/>
          <a:p>
            <a:fld id="{4DA01210-AF5D-4E5A-8C44-63E4BF63E9F9}" type="slidenum">
              <a:rPr lang="en-US" smtClean="0">
                <a:ea typeface="ＭＳ Ｐゴシック"/>
                <a:cs typeface="ＭＳ Ｐゴシック"/>
              </a:rPr>
              <a:pPr/>
              <a:t>10</a:t>
            </a:fld>
            <a:endParaRPr lang="en-US" smtClean="0">
              <a:ea typeface="ＭＳ Ｐゴシック"/>
              <a:cs typeface="ＭＳ Ｐゴシック"/>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a:lstStyle/>
          <a:p>
            <a:fld id="{9AC4D242-704F-4A77-9568-0ED2C5D68405}" type="slidenum">
              <a:rPr lang="en-US" smtClean="0">
                <a:ea typeface="ＭＳ Ｐゴシック"/>
                <a:cs typeface="ＭＳ Ｐゴシック"/>
              </a:rPr>
              <a:pPr/>
              <a:t>12</a:t>
            </a:fld>
            <a:endParaRPr lang="en-US" smtClean="0">
              <a:ea typeface="ＭＳ Ｐゴシック"/>
              <a:cs typeface="ＭＳ Ｐゴシック"/>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a:lstStyle/>
          <a:p>
            <a:fld id="{55F3E397-A50F-4777-8134-A0D92A355E79}" type="slidenum">
              <a:rPr lang="en-US" smtClean="0">
                <a:ea typeface="ＭＳ Ｐゴシック"/>
                <a:cs typeface="ＭＳ Ｐゴシック"/>
              </a:rPr>
              <a:pPr/>
              <a:t>16</a:t>
            </a:fld>
            <a:endParaRPr lang="en-US" smtClean="0">
              <a:ea typeface="ＭＳ Ｐゴシック"/>
              <a:cs typeface="ＭＳ Ｐゴシック"/>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a:lstStyle/>
          <a:p>
            <a:fld id="{9968A84F-79CD-4360-8DFF-DCCA2251905A}" type="slidenum">
              <a:rPr lang="en-US" smtClean="0">
                <a:ea typeface="ＭＳ Ｐゴシック"/>
                <a:cs typeface="ＭＳ Ｐゴシック"/>
              </a:rPr>
              <a:pPr/>
              <a:t>17</a:t>
            </a:fld>
            <a:endParaRPr lang="en-US" smtClean="0">
              <a:ea typeface="ＭＳ Ｐゴシック"/>
              <a:cs typeface="ＭＳ Ｐゴシック"/>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77C2B1-7D1B-4CA6-B9C4-A24002590F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803C63-1E51-4000-A98F-0AB9F837F5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444A66-5655-4942-AC3B-B73D92E97B9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CC9E10-C943-467B-B7C0-FAEE39826F3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7746E4-8A07-44DB-AE25-6E791277C6D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4FF8E7-1644-4E2A-A9F1-D5BFF638A13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1EB2698-2F6D-4EB7-8913-0461C2F1E70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80BB1F-D020-4478-9857-CCC9CA5155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358745-4B6E-4012-8F2F-9AA9BE10D0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C8D95F-5DDB-422D-9250-80576A7B19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0F3D7-07B5-4394-A0DB-BD12D8477D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647CEE-15ED-45B9-A9E4-80E0999929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460BDE-DDC2-4742-9135-00D62E98E7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E29D11-F90B-4B20-B095-0BC995BE35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3FDCB8-06C7-4341-AB98-15D16064603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C9BDD3-D4C3-4B2A-92A1-59165A46BE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cs typeface="+mn-cs"/>
              </a:defRPr>
            </a:lvl1pPr>
          </a:lstStyle>
          <a:p>
            <a:pPr>
              <a:defRPr/>
            </a:pPr>
            <a:fld id="{5B754C9A-29F6-4211-AF54-8CB42D17B4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 id="2147483652" r:id="rId13"/>
    <p:sldLayoutId id="2147483651" r:id="rId14"/>
    <p:sldLayoutId id="2147483650" r:id="rId15"/>
    <p:sldLayoutId id="2147483649" r:id="rId16"/>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pitchFamily="-107"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pitchFamily="-107"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pitchFamily="-107"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pitchFamily="-107"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pitchFamily="-107" charset="0"/>
        </a:defRPr>
      </a:lvl6pPr>
      <a:lvl7pPr marL="914400" algn="ctr" rtl="0" fontAlgn="base">
        <a:spcBef>
          <a:spcPct val="0"/>
        </a:spcBef>
        <a:spcAft>
          <a:spcPct val="0"/>
        </a:spcAft>
        <a:defRPr sz="4400">
          <a:solidFill>
            <a:schemeClr val="tx2"/>
          </a:solidFill>
          <a:latin typeface="Arial" pitchFamily="-107" charset="0"/>
        </a:defRPr>
      </a:lvl7pPr>
      <a:lvl8pPr marL="1371600" algn="ctr" rtl="0" fontAlgn="base">
        <a:spcBef>
          <a:spcPct val="0"/>
        </a:spcBef>
        <a:spcAft>
          <a:spcPct val="0"/>
        </a:spcAft>
        <a:defRPr sz="4400">
          <a:solidFill>
            <a:schemeClr val="tx2"/>
          </a:solidFill>
          <a:latin typeface="Arial" pitchFamily="-107" charset="0"/>
        </a:defRPr>
      </a:lvl8pPr>
      <a:lvl9pPr marL="1828800" algn="ctr" rtl="0" fontAlgn="base">
        <a:spcBef>
          <a:spcPct val="0"/>
        </a:spcBef>
        <a:spcAft>
          <a:spcPct val="0"/>
        </a:spcAft>
        <a:defRPr sz="4400">
          <a:solidFill>
            <a:schemeClr val="tx2"/>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7"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7"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7" charset="-128"/>
          <a:cs typeface="ＭＳ Ｐゴシック"/>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en.wikipedia.org/wiki/Image:Plum_pudding_atom.sv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upload.wikimedia.org/wikipedia/commons/e/e1/Stylised_Lithium_Atom.sv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n.wikipedia.org/wiki/Image:Niels_Bohr.jpg"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en.wikipedia.org/wiki/Image:Bohr-atom-PAR.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en.wikipedia.org/wiki/Image:Erwin_Schr%C3%B6dinger.jpg" TargetMode="External"/><Relationship Id="rId1" Type="http://schemas.openxmlformats.org/officeDocument/2006/relationships/slideLayout" Target="../slideLayouts/slideLayout15.xml"/><Relationship Id="rId4" Type="http://schemas.openxmlformats.org/officeDocument/2006/relationships/image" Target="../media/image19.jpeg"/></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en.wikipedia.org/wiki/Image:HAtomOrbitals.p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5.jpeg"/><Relationship Id="rId3" Type="http://schemas.openxmlformats.org/officeDocument/2006/relationships/oleObject" Target="../embeddings/oleObject1.bin"/><Relationship Id="rId7" Type="http://schemas.openxmlformats.org/officeDocument/2006/relationships/hyperlink" Target="http://en.wikipedia.org/wiki/Image:Johndalton.jpg" TargetMode="External"/><Relationship Id="rId12" Type="http://schemas.openxmlformats.org/officeDocument/2006/relationships/hyperlink" Target="http://en.wikipedia.org/wiki/Image:Niels_Bohr.jpg" TargetMode="External"/><Relationship Id="rId2" Type="http://schemas.openxmlformats.org/officeDocument/2006/relationships/slideLayout" Target="../slideLayouts/slideLayout7.xml"/><Relationship Id="rId16" Type="http://schemas.openxmlformats.org/officeDocument/2006/relationships/image" Target="../media/image19.jpeg"/><Relationship Id="rId1" Type="http://schemas.openxmlformats.org/officeDocument/2006/relationships/vmlDrawing" Target="../drawings/vmlDrawing1.vml"/><Relationship Id="rId6" Type="http://schemas.openxmlformats.org/officeDocument/2006/relationships/image" Target="../media/image3.jpeg"/><Relationship Id="rId11" Type="http://schemas.openxmlformats.org/officeDocument/2006/relationships/image" Target="../media/image10.jpeg"/><Relationship Id="rId5" Type="http://schemas.openxmlformats.org/officeDocument/2006/relationships/hyperlink" Target="http://en.wikipedia.org/wiki/Image:Demokrit.jpeg" TargetMode="External"/><Relationship Id="rId15" Type="http://schemas.openxmlformats.org/officeDocument/2006/relationships/image" Target="../media/image18.jpeg"/><Relationship Id="rId10" Type="http://schemas.openxmlformats.org/officeDocument/2006/relationships/image" Target="../media/image7.jpeg"/><Relationship Id="rId4" Type="http://schemas.openxmlformats.org/officeDocument/2006/relationships/image" Target="../media/image22.emf"/><Relationship Id="rId9" Type="http://schemas.openxmlformats.org/officeDocument/2006/relationships/hyperlink" Target="http://en.wikipedia.org/wiki/Image:Jj-thomson2.jpg" TargetMode="External"/><Relationship Id="rId14" Type="http://schemas.openxmlformats.org/officeDocument/2006/relationships/hyperlink" Target="http://en.wikipedia.org/wiki/Image:Erwin_Schr%C3%B6dinger.jp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Image:Demokrit.jpeg"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uoregon.edu/~ch111/images/democritus.gif&amp;imgrefurl=http://www.uoregon.edu/~ch111/L5.htm&amp;h=225&amp;w=150&amp;sz=8&amp;hl=en&amp;start=5&amp;um=1&amp;tbnid=BVFhvE_VkFy4ZM:&amp;tbnh=108&amp;tbnw=72&amp;prev=/images?q=democritus+atomic+model&amp;svnum=10&amp;um=1&amp;hl=en&amp;rls=GGLD,GGLD:2004-22,GGLD:en&amp;sa=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Image:Johndalton.jpg"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Image:Jj-thomson2.jpg"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eaLnBrk="1" hangingPunct="1"/>
            <a:r>
              <a:rPr lang="en-US" b="1" smtClean="0">
                <a:ea typeface="ＭＳ Ｐゴシック"/>
                <a:cs typeface="ＭＳ Ｐゴシック"/>
              </a:rPr>
              <a:t>Atomic Theory</a:t>
            </a:r>
          </a:p>
        </p:txBody>
      </p:sp>
      <p:pic>
        <p:nvPicPr>
          <p:cNvPr id="19458" name="Picture 9" descr="b103982m-f3"/>
          <p:cNvPicPr>
            <a:picLocks noChangeAspect="1" noChangeArrowheads="1" noCrop="1"/>
          </p:cNvPicPr>
          <p:nvPr/>
        </p:nvPicPr>
        <p:blipFill>
          <a:blip r:embed="rId2"/>
          <a:srcRect/>
          <a:stretch>
            <a:fillRect/>
          </a:stretch>
        </p:blipFill>
        <p:spPr bwMode="auto">
          <a:xfrm>
            <a:off x="2514600" y="2176463"/>
            <a:ext cx="38100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304800"/>
            <a:ext cx="8229600" cy="1143000"/>
          </a:xfrm>
        </p:spPr>
        <p:txBody>
          <a:bodyPr/>
          <a:lstStyle/>
          <a:p>
            <a:pPr eaLnBrk="1" hangingPunct="1"/>
            <a:r>
              <a:rPr lang="en-US" sz="4000" smtClean="0">
                <a:ea typeface="ＭＳ Ｐゴシック"/>
                <a:cs typeface="ＭＳ Ｐゴシック"/>
              </a:rPr>
              <a:t>The Electron</a:t>
            </a:r>
            <a:endParaRPr lang="en-US" smtClean="0">
              <a:ea typeface="ＭＳ Ｐゴシック"/>
              <a:cs typeface="ＭＳ Ｐゴシック"/>
            </a:endParaRPr>
          </a:p>
        </p:txBody>
      </p:sp>
      <p:sp>
        <p:nvSpPr>
          <p:cNvPr id="43011" name="Rectangle 3"/>
          <p:cNvSpPr>
            <a:spLocks noGrp="1" noChangeArrowheads="1"/>
          </p:cNvSpPr>
          <p:nvPr>
            <p:ph type="body" idx="1"/>
          </p:nvPr>
        </p:nvSpPr>
        <p:spPr>
          <a:xfrm>
            <a:off x="457200" y="2057400"/>
            <a:ext cx="8229600" cy="3581400"/>
          </a:xfrm>
        </p:spPr>
        <p:txBody>
          <a:bodyPr/>
          <a:lstStyle/>
          <a:p>
            <a:pPr eaLnBrk="1" hangingPunct="1">
              <a:lnSpc>
                <a:spcPct val="90000"/>
              </a:lnSpc>
            </a:pPr>
            <a:r>
              <a:rPr lang="en-US" sz="2800" smtClean="0">
                <a:ea typeface="ＭＳ Ｐゴシック"/>
                <a:cs typeface="ＭＳ Ｐゴシック"/>
              </a:rPr>
              <a:t>J.J. Thomson 1897 - CRT experiment</a:t>
            </a:r>
          </a:p>
          <a:p>
            <a:pPr eaLnBrk="1" hangingPunct="1">
              <a:lnSpc>
                <a:spcPct val="90000"/>
              </a:lnSpc>
            </a:pPr>
            <a:r>
              <a:rPr lang="en-US" sz="2800" smtClean="0">
                <a:ea typeface="ＭＳ Ｐゴシック"/>
                <a:cs typeface="ＭＳ Ｐゴシック"/>
              </a:rPr>
              <a:t>Negative Charge</a:t>
            </a:r>
          </a:p>
          <a:p>
            <a:pPr eaLnBrk="1" hangingPunct="1">
              <a:lnSpc>
                <a:spcPct val="90000"/>
              </a:lnSpc>
            </a:pPr>
            <a:r>
              <a:rPr lang="en-US" sz="2800" smtClean="0">
                <a:ea typeface="ＭＳ Ｐゴシック"/>
                <a:cs typeface="ＭＳ Ｐゴシック"/>
              </a:rPr>
              <a:t>e</a:t>
            </a:r>
            <a:r>
              <a:rPr lang="en-US" sz="2800" baseline="30000" smtClean="0">
                <a:ea typeface="ＭＳ Ｐゴシック"/>
                <a:cs typeface="ＭＳ Ｐゴシック"/>
              </a:rPr>
              <a:t>-</a:t>
            </a:r>
          </a:p>
          <a:p>
            <a:pPr eaLnBrk="1" hangingPunct="1">
              <a:lnSpc>
                <a:spcPct val="90000"/>
              </a:lnSpc>
            </a:pPr>
            <a:r>
              <a:rPr lang="en-US" sz="2800" smtClean="0">
                <a:ea typeface="ＭＳ Ｐゴシック"/>
                <a:cs typeface="ＭＳ Ｐゴシック"/>
              </a:rPr>
              <a:t>Actual Mass:  9.11 x 10</a:t>
            </a:r>
            <a:r>
              <a:rPr lang="en-US" sz="2800" baseline="30000" smtClean="0">
                <a:ea typeface="ＭＳ Ｐゴシック"/>
                <a:cs typeface="ＭＳ Ｐゴシック"/>
              </a:rPr>
              <a:t>-28</a:t>
            </a:r>
            <a:r>
              <a:rPr lang="en-US" sz="2800" smtClean="0">
                <a:ea typeface="ＭＳ Ｐゴシック"/>
                <a:cs typeface="ＭＳ Ｐゴシック"/>
              </a:rPr>
              <a:t>g</a:t>
            </a:r>
          </a:p>
          <a:p>
            <a:pPr eaLnBrk="1" hangingPunct="1">
              <a:lnSpc>
                <a:spcPct val="90000"/>
              </a:lnSpc>
            </a:pPr>
            <a:r>
              <a:rPr lang="en-US" sz="2800" smtClean="0">
                <a:ea typeface="ＭＳ Ｐゴシック"/>
                <a:cs typeface="ＭＳ Ｐゴシック"/>
              </a:rPr>
              <a:t>Relative mass information - discovered later 1/1840 the mass of proton</a:t>
            </a:r>
          </a:p>
          <a:p>
            <a:pPr eaLnBrk="1" hangingPunct="1">
              <a:lnSpc>
                <a:spcPct val="90000"/>
              </a:lnSpc>
            </a:pPr>
            <a:endParaRPr lang="en-US" sz="2800" baseline="30000" smtClean="0">
              <a:ea typeface="ＭＳ Ｐゴシック"/>
              <a:cs typeface="ＭＳ Ｐゴシック"/>
            </a:endParaRPr>
          </a:p>
          <a:p>
            <a:pPr eaLnBrk="1" hangingPunct="1">
              <a:lnSpc>
                <a:spcPct val="90000"/>
              </a:lnSpc>
            </a:pPr>
            <a:endParaRPr lang="en-US" sz="2800" baseline="30000" smtClean="0">
              <a:ea typeface="ＭＳ Ｐゴシック"/>
              <a:cs typeface="ＭＳ Ｐゴシック"/>
            </a:endParaRPr>
          </a:p>
          <a:p>
            <a:pPr eaLnBrk="1" hangingPunct="1">
              <a:lnSpc>
                <a:spcPct val="90000"/>
              </a:lnSpc>
              <a:buFontTx/>
              <a:buNone/>
            </a:pPr>
            <a:endParaRPr lang="en-US" sz="2800" smtClean="0">
              <a:ea typeface="ＭＳ Ｐゴシック"/>
              <a:cs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10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011">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430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 calcmode="lin" valueType="num">
                                      <p:cBhvr>
                                        <p:cTn id="15" dur="10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3011">
                                            <p:txEl>
                                              <p:pRg st="1" end="1"/>
                                            </p:txEl>
                                          </p:spTgt>
                                        </p:tgtEl>
                                        <p:attrNameLst>
                                          <p:attrName>style.rotation</p:attrName>
                                        </p:attrNameLst>
                                      </p:cBhvr>
                                      <p:tavLst>
                                        <p:tav tm="0">
                                          <p:val>
                                            <p:fltVal val="360"/>
                                          </p:val>
                                        </p:tav>
                                        <p:tav tm="100000">
                                          <p:val>
                                            <p:fltVal val="0"/>
                                          </p:val>
                                        </p:tav>
                                      </p:tavLst>
                                    </p:anim>
                                    <p:animEffect transition="in" filter="fade">
                                      <p:cBhvr>
                                        <p:cTn id="18" dur="1000"/>
                                        <p:tgtEl>
                                          <p:spTgt spid="430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10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301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3011">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4301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p:cTn id="31" dur="10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301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3011">
                                            <p:txEl>
                                              <p:pRg st="3" end="3"/>
                                            </p:txEl>
                                          </p:spTgt>
                                        </p:tgtEl>
                                        <p:attrNameLst>
                                          <p:attrName>style.rotation</p:attrName>
                                        </p:attrNameLst>
                                      </p:cBhvr>
                                      <p:tavLst>
                                        <p:tav tm="0">
                                          <p:val>
                                            <p:fltVal val="360"/>
                                          </p:val>
                                        </p:tav>
                                        <p:tav tm="100000">
                                          <p:val>
                                            <p:fltVal val="0"/>
                                          </p:val>
                                        </p:tav>
                                      </p:tavLst>
                                    </p:anim>
                                    <p:animEffect transition="in" filter="fade">
                                      <p:cBhvr>
                                        <p:cTn id="34" dur="1000"/>
                                        <p:tgtEl>
                                          <p:spTgt spid="4301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43011">
                                            <p:txEl>
                                              <p:pRg st="4" end="4"/>
                                            </p:txEl>
                                          </p:spTgt>
                                        </p:tgtEl>
                                        <p:attrNameLst>
                                          <p:attrName>style.visibility</p:attrName>
                                        </p:attrNameLst>
                                      </p:cBhvr>
                                      <p:to>
                                        <p:strVal val="visible"/>
                                      </p:to>
                                    </p:set>
                                    <p:anim calcmode="lin" valueType="num">
                                      <p:cBhvr>
                                        <p:cTn id="39" dur="1000" fill="hold"/>
                                        <p:tgtEl>
                                          <p:spTgt spid="4301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301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3011">
                                            <p:txEl>
                                              <p:pRg st="4" end="4"/>
                                            </p:txEl>
                                          </p:spTgt>
                                        </p:tgtEl>
                                        <p:attrNameLst>
                                          <p:attrName>style.rotation</p:attrName>
                                        </p:attrNameLst>
                                      </p:cBhvr>
                                      <p:tavLst>
                                        <p:tav tm="0">
                                          <p:val>
                                            <p:fltVal val="360"/>
                                          </p:val>
                                        </p:tav>
                                        <p:tav tm="100000">
                                          <p:val>
                                            <p:fltVal val="0"/>
                                          </p:val>
                                        </p:tav>
                                      </p:tavLst>
                                    </p:anim>
                                    <p:animEffect transition="in" filter="fade">
                                      <p:cBhvr>
                                        <p:cTn id="42" dur="10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ea typeface="ＭＳ Ｐゴシック"/>
                <a:cs typeface="ＭＳ Ｐゴシック"/>
              </a:rPr>
              <a:t>Plum Pudding Model</a:t>
            </a:r>
          </a:p>
        </p:txBody>
      </p:sp>
      <p:sp>
        <p:nvSpPr>
          <p:cNvPr id="31746"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31747" name="Picture 6" descr="A schematic representation of the plum pudding model of the atom. In Thomson's mathematical model the &quot;corpuscles&quot; (or modern electrons) were arranged non-randomly, in rotating rings.">
            <a:hlinkClick r:id="rId2" tooltip="A schematic representation of the plum pudding model of the atom. In Thomson's mathematical model the &quot;corpuscles&quot; (or modern electrons) were arranged non-randomly, in rotating rings."/>
          </p:cNvPr>
          <p:cNvPicPr>
            <a:picLocks noChangeAspect="1" noChangeArrowheads="1"/>
          </p:cNvPicPr>
          <p:nvPr/>
        </p:nvPicPr>
        <p:blipFill>
          <a:blip r:embed="rId3"/>
          <a:srcRect/>
          <a:stretch>
            <a:fillRect/>
          </a:stretch>
        </p:blipFill>
        <p:spPr bwMode="auto">
          <a:xfrm>
            <a:off x="2057400" y="1219200"/>
            <a:ext cx="4953000" cy="5143500"/>
          </a:xfrm>
          <a:prstGeom prst="rect">
            <a:avLst/>
          </a:prstGeom>
          <a:noFill/>
          <a:ln w="9525">
            <a:noFill/>
            <a:miter lim="800000"/>
            <a:headEnd/>
            <a:tailEnd/>
          </a:ln>
        </p:spPr>
      </p:pic>
      <p:sp>
        <p:nvSpPr>
          <p:cNvPr id="12295" name="Text Box 7"/>
          <p:cNvSpPr txBox="1">
            <a:spLocks noChangeArrowheads="1"/>
          </p:cNvSpPr>
          <p:nvPr/>
        </p:nvSpPr>
        <p:spPr bwMode="auto">
          <a:xfrm>
            <a:off x="2590800" y="6248400"/>
            <a:ext cx="4419600" cy="519113"/>
          </a:xfrm>
          <a:prstGeom prst="rect">
            <a:avLst/>
          </a:prstGeom>
          <a:noFill/>
          <a:ln w="9525">
            <a:noFill/>
            <a:miter lim="800000"/>
            <a:headEnd/>
            <a:tailEnd/>
          </a:ln>
        </p:spPr>
        <p:txBody>
          <a:bodyPr>
            <a:spAutoFit/>
          </a:bodyPr>
          <a:lstStyle/>
          <a:p>
            <a:pPr algn="ctr">
              <a:spcBef>
                <a:spcPct val="50000"/>
              </a:spcBef>
            </a:pPr>
            <a:r>
              <a:rPr lang="en-US" sz="2800" b="1">
                <a:solidFill>
                  <a:srgbClr val="FF0000"/>
                </a:solidFill>
              </a:rPr>
              <a:t>Pick a Candy!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p:cTn id="7" dur="1000" fill="hold"/>
                                        <p:tgtEl>
                                          <p:spTgt spid="12295"/>
                                        </p:tgtEl>
                                        <p:attrNameLst>
                                          <p:attrName>ppt_w</p:attrName>
                                        </p:attrNameLst>
                                      </p:cBhvr>
                                      <p:tavLst>
                                        <p:tav tm="0">
                                          <p:val>
                                            <p:fltVal val="0"/>
                                          </p:val>
                                        </p:tav>
                                        <p:tav tm="100000">
                                          <p:val>
                                            <p:strVal val="#ppt_w"/>
                                          </p:val>
                                        </p:tav>
                                      </p:tavLst>
                                    </p:anim>
                                    <p:anim calcmode="lin" valueType="num">
                                      <p:cBhvr>
                                        <p:cTn id="8" dur="1000" fill="hold"/>
                                        <p:tgtEl>
                                          <p:spTgt spid="12295"/>
                                        </p:tgtEl>
                                        <p:attrNameLst>
                                          <p:attrName>ppt_h</p:attrName>
                                        </p:attrNameLst>
                                      </p:cBhvr>
                                      <p:tavLst>
                                        <p:tav tm="0">
                                          <p:val>
                                            <p:fltVal val="0"/>
                                          </p:val>
                                        </p:tav>
                                        <p:tav tm="100000">
                                          <p:val>
                                            <p:strVal val="#ppt_h"/>
                                          </p:val>
                                        </p:tav>
                                      </p:tavLst>
                                    </p:anim>
                                    <p:anim calcmode="lin" valueType="num">
                                      <p:cBhvr>
                                        <p:cTn id="9" dur="1000" fill="hold"/>
                                        <p:tgtEl>
                                          <p:spTgt spid="122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z="4000" smtClean="0">
                <a:ea typeface="ＭＳ Ｐゴシック"/>
                <a:cs typeface="ＭＳ Ｐゴシック"/>
              </a:rPr>
              <a:t>The Proton</a:t>
            </a:r>
            <a:endParaRPr lang="en-US" smtClean="0">
              <a:ea typeface="ＭＳ Ｐゴシック"/>
              <a:cs typeface="ＭＳ Ｐゴシック"/>
            </a:endParaRPr>
          </a:p>
        </p:txBody>
      </p:sp>
      <p:sp>
        <p:nvSpPr>
          <p:cNvPr id="44035" name="Rectangle 3"/>
          <p:cNvSpPr>
            <a:spLocks noGrp="1" noChangeArrowheads="1"/>
          </p:cNvSpPr>
          <p:nvPr>
            <p:ph type="body" idx="1"/>
          </p:nvPr>
        </p:nvSpPr>
        <p:spPr>
          <a:xfrm>
            <a:off x="457200" y="1981200"/>
            <a:ext cx="8229600" cy="3581400"/>
          </a:xfrm>
        </p:spPr>
        <p:txBody>
          <a:bodyPr/>
          <a:lstStyle/>
          <a:p>
            <a:pPr eaLnBrk="1" hangingPunct="1"/>
            <a:r>
              <a:rPr lang="en-US" smtClean="0">
                <a:ea typeface="ＭＳ Ｐゴシック"/>
                <a:cs typeface="ＭＳ Ｐゴシック"/>
              </a:rPr>
              <a:t>Goldstein 1886 - CRT canal rays</a:t>
            </a:r>
          </a:p>
          <a:p>
            <a:pPr eaLnBrk="1" hangingPunct="1"/>
            <a:r>
              <a:rPr lang="en-US" smtClean="0">
                <a:ea typeface="ＭＳ Ｐゴシック"/>
                <a:cs typeface="ＭＳ Ｐゴシック"/>
              </a:rPr>
              <a:t>Positive charge</a:t>
            </a:r>
          </a:p>
          <a:p>
            <a:pPr eaLnBrk="1" hangingPunct="1"/>
            <a:r>
              <a:rPr lang="en-US" smtClean="0">
                <a:ea typeface="ＭＳ Ｐゴシック"/>
                <a:cs typeface="ＭＳ Ｐゴシック"/>
              </a:rPr>
              <a:t>p</a:t>
            </a:r>
            <a:r>
              <a:rPr lang="en-US" baseline="30000" smtClean="0">
                <a:ea typeface="ＭＳ Ｐゴシック"/>
                <a:cs typeface="ＭＳ Ｐゴシック"/>
              </a:rPr>
              <a:t>+</a:t>
            </a:r>
          </a:p>
          <a:p>
            <a:pPr eaLnBrk="1" hangingPunct="1"/>
            <a:r>
              <a:rPr lang="en-US" smtClean="0">
                <a:ea typeface="ＭＳ Ｐゴシック"/>
                <a:cs typeface="ＭＳ Ｐゴシック"/>
              </a:rPr>
              <a:t>Actual Mass: 1.67 x 10</a:t>
            </a:r>
            <a:r>
              <a:rPr lang="en-US" baseline="30000" smtClean="0">
                <a:ea typeface="ＭＳ Ｐゴシック"/>
                <a:cs typeface="ＭＳ Ｐゴシック"/>
              </a:rPr>
              <a:t>-24</a:t>
            </a:r>
            <a:r>
              <a:rPr lang="en-US" smtClean="0">
                <a:ea typeface="ＭＳ Ｐゴシック"/>
                <a:cs typeface="ＭＳ Ｐゴシック"/>
              </a:rPr>
              <a:t>g</a:t>
            </a:r>
          </a:p>
          <a:p>
            <a:pPr eaLnBrk="1" hangingPunct="1"/>
            <a:r>
              <a:rPr lang="en-US" smtClean="0">
                <a:ea typeface="ＭＳ Ｐゴシック"/>
                <a:cs typeface="ＭＳ Ｐゴシック"/>
              </a:rPr>
              <a:t>Relative mass: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10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403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4035">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440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4035">
                                            <p:txEl>
                                              <p:pRg st="1" end="1"/>
                                            </p:txEl>
                                          </p:spTgt>
                                        </p:tgtEl>
                                        <p:attrNameLst>
                                          <p:attrName>style.visibility</p:attrName>
                                        </p:attrNameLst>
                                      </p:cBhvr>
                                      <p:to>
                                        <p:strVal val="visible"/>
                                      </p:to>
                                    </p:set>
                                    <p:anim calcmode="lin" valueType="num">
                                      <p:cBhvr>
                                        <p:cTn id="15" dur="10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403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4035">
                                            <p:txEl>
                                              <p:pRg st="1" end="1"/>
                                            </p:txEl>
                                          </p:spTgt>
                                        </p:tgtEl>
                                        <p:attrNameLst>
                                          <p:attrName>style.rotation</p:attrName>
                                        </p:attrNameLst>
                                      </p:cBhvr>
                                      <p:tavLst>
                                        <p:tav tm="0">
                                          <p:val>
                                            <p:fltVal val="360"/>
                                          </p:val>
                                        </p:tav>
                                        <p:tav tm="100000">
                                          <p:val>
                                            <p:fltVal val="0"/>
                                          </p:val>
                                        </p:tav>
                                      </p:tavLst>
                                    </p:anim>
                                    <p:animEffect transition="in" filter="fade">
                                      <p:cBhvr>
                                        <p:cTn id="18" dur="1000"/>
                                        <p:tgtEl>
                                          <p:spTgt spid="440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44035">
                                            <p:txEl>
                                              <p:pRg st="2" end="2"/>
                                            </p:txEl>
                                          </p:spTgt>
                                        </p:tgtEl>
                                        <p:attrNameLst>
                                          <p:attrName>style.visibility</p:attrName>
                                        </p:attrNameLst>
                                      </p:cBhvr>
                                      <p:to>
                                        <p:strVal val="visible"/>
                                      </p:to>
                                    </p:set>
                                    <p:anim calcmode="lin" valueType="num">
                                      <p:cBhvr>
                                        <p:cTn id="23" dur="10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403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4035">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4403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4035">
                                            <p:txEl>
                                              <p:pRg st="3" end="3"/>
                                            </p:txEl>
                                          </p:spTgt>
                                        </p:tgtEl>
                                        <p:attrNameLst>
                                          <p:attrName>style.visibility</p:attrName>
                                        </p:attrNameLst>
                                      </p:cBhvr>
                                      <p:to>
                                        <p:strVal val="visible"/>
                                      </p:to>
                                    </p:set>
                                    <p:anim calcmode="lin" valueType="num">
                                      <p:cBhvr>
                                        <p:cTn id="31" dur="10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403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4035">
                                            <p:txEl>
                                              <p:pRg st="3" end="3"/>
                                            </p:txEl>
                                          </p:spTgt>
                                        </p:tgtEl>
                                        <p:attrNameLst>
                                          <p:attrName>style.rotation</p:attrName>
                                        </p:attrNameLst>
                                      </p:cBhvr>
                                      <p:tavLst>
                                        <p:tav tm="0">
                                          <p:val>
                                            <p:fltVal val="360"/>
                                          </p:val>
                                        </p:tav>
                                        <p:tav tm="100000">
                                          <p:val>
                                            <p:fltVal val="0"/>
                                          </p:val>
                                        </p:tav>
                                      </p:tavLst>
                                    </p:anim>
                                    <p:animEffect transition="in" filter="fade">
                                      <p:cBhvr>
                                        <p:cTn id="34" dur="1000"/>
                                        <p:tgtEl>
                                          <p:spTgt spid="4403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44035">
                                            <p:txEl>
                                              <p:pRg st="4" end="4"/>
                                            </p:txEl>
                                          </p:spTgt>
                                        </p:tgtEl>
                                        <p:attrNameLst>
                                          <p:attrName>style.visibility</p:attrName>
                                        </p:attrNameLst>
                                      </p:cBhvr>
                                      <p:to>
                                        <p:strVal val="visible"/>
                                      </p:to>
                                    </p:set>
                                    <p:anim calcmode="lin" valueType="num">
                                      <p:cBhvr>
                                        <p:cTn id="39" dur="10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403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4035">
                                            <p:txEl>
                                              <p:pRg st="4" end="4"/>
                                            </p:txEl>
                                          </p:spTgt>
                                        </p:tgtEl>
                                        <p:attrNameLst>
                                          <p:attrName>style.rotation</p:attrName>
                                        </p:attrNameLst>
                                      </p:cBhvr>
                                      <p:tavLst>
                                        <p:tav tm="0">
                                          <p:val>
                                            <p:fltVal val="360"/>
                                          </p:val>
                                        </p:tav>
                                        <p:tav tm="100000">
                                          <p:val>
                                            <p:fltVal val="0"/>
                                          </p:val>
                                        </p:tav>
                                      </p:tavLst>
                                    </p:anim>
                                    <p:animEffect transition="in" filter="fade">
                                      <p:cBhvr>
                                        <p:cTn id="42" dur="10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title"/>
          </p:nvPr>
        </p:nvSpPr>
        <p:spPr/>
        <p:txBody>
          <a:bodyPr/>
          <a:lstStyle/>
          <a:p>
            <a:pPr eaLnBrk="1" hangingPunct="1"/>
            <a:r>
              <a:rPr lang="en-US" sz="4000" smtClean="0">
                <a:ea typeface="ＭＳ Ｐゴシック"/>
                <a:cs typeface="ＭＳ Ｐゴシック"/>
              </a:rPr>
              <a:t>Ernest Rutherford</a:t>
            </a:r>
            <a:br>
              <a:rPr lang="en-US" sz="4000" smtClean="0">
                <a:ea typeface="ＭＳ Ｐゴシック"/>
                <a:cs typeface="ＭＳ Ｐゴシック"/>
              </a:rPr>
            </a:br>
            <a:r>
              <a:rPr lang="en-US" sz="4000" smtClean="0">
                <a:ea typeface="ＭＳ Ｐゴシック"/>
                <a:cs typeface="ＭＳ Ｐゴシック"/>
              </a:rPr>
              <a:t>1871-1937</a:t>
            </a:r>
          </a:p>
        </p:txBody>
      </p:sp>
      <p:sp>
        <p:nvSpPr>
          <p:cNvPr id="14342" name="Rectangle 6"/>
          <p:cNvSpPr>
            <a:spLocks noGrp="1" noChangeArrowheads="1"/>
          </p:cNvSpPr>
          <p:nvPr>
            <p:ph type="body" sz="half" idx="2"/>
          </p:nvPr>
        </p:nvSpPr>
        <p:spPr/>
        <p:txBody>
          <a:bodyPr/>
          <a:lstStyle/>
          <a:p>
            <a:pPr eaLnBrk="1" hangingPunct="1"/>
            <a:r>
              <a:rPr lang="en-US" sz="2800" smtClean="0">
                <a:ea typeface="ＭＳ Ｐゴシック"/>
                <a:cs typeface="ＭＳ Ｐゴシック"/>
              </a:rPr>
              <a:t>Nucleus Theory 1910</a:t>
            </a:r>
          </a:p>
          <a:p>
            <a:pPr lvl="1" eaLnBrk="1" hangingPunct="1"/>
            <a:r>
              <a:rPr lang="en-US" sz="2400" smtClean="0">
                <a:ea typeface="ＭＳ Ｐゴシック"/>
              </a:rPr>
              <a:t>alpha particle gold foil experiment</a:t>
            </a:r>
          </a:p>
          <a:p>
            <a:pPr eaLnBrk="1" hangingPunct="1"/>
            <a:r>
              <a:rPr lang="en-US" sz="2800" smtClean="0">
                <a:ea typeface="ＭＳ Ｐゴシック"/>
                <a:cs typeface="ＭＳ Ｐゴシック"/>
              </a:rPr>
              <a:t>An </a:t>
            </a:r>
            <a:r>
              <a:rPr lang="en-US" sz="2800" smtClean="0">
                <a:solidFill>
                  <a:srgbClr val="0066FF"/>
                </a:solidFill>
                <a:ea typeface="ＭＳ Ｐゴシック"/>
                <a:cs typeface="ＭＳ Ｐゴシック"/>
              </a:rPr>
              <a:t>atom’s mass is mostly in the nucleus</a:t>
            </a:r>
          </a:p>
          <a:p>
            <a:pPr eaLnBrk="1" hangingPunct="1"/>
            <a:r>
              <a:rPr lang="en-US" sz="2800" smtClean="0">
                <a:ea typeface="ＭＳ Ｐゴシック"/>
                <a:cs typeface="ＭＳ Ｐゴシック"/>
              </a:rPr>
              <a:t>The nucleus has a positive charge (Moseley)</a:t>
            </a:r>
          </a:p>
          <a:p>
            <a:pPr eaLnBrk="1" hangingPunct="1"/>
            <a:r>
              <a:rPr lang="en-US" sz="2800" smtClean="0">
                <a:ea typeface="ＭＳ Ｐゴシック"/>
                <a:cs typeface="ＭＳ Ｐゴシック"/>
              </a:rPr>
              <a:t>Electrons in </a:t>
            </a:r>
            <a:r>
              <a:rPr lang="en-US" sz="2800" smtClean="0">
                <a:solidFill>
                  <a:srgbClr val="FF0000"/>
                </a:solidFill>
                <a:ea typeface="ＭＳ Ｐゴシック"/>
                <a:cs typeface="ＭＳ Ｐゴシック"/>
              </a:rPr>
              <a:t>fixed orbit</a:t>
            </a:r>
          </a:p>
          <a:p>
            <a:pPr eaLnBrk="1" hangingPunct="1"/>
            <a:endParaRPr lang="en-US" sz="2800" smtClean="0">
              <a:ea typeface="ＭＳ Ｐゴシック"/>
              <a:cs typeface="ＭＳ Ｐゴシック"/>
            </a:endParaRPr>
          </a:p>
          <a:p>
            <a:pPr eaLnBrk="1" hangingPunct="1"/>
            <a:endParaRPr lang="en-US" sz="2800" smtClean="0">
              <a:ea typeface="ＭＳ Ｐゴシック"/>
              <a:cs typeface="ＭＳ Ｐゴシック"/>
            </a:endParaRPr>
          </a:p>
        </p:txBody>
      </p:sp>
      <p:pic>
        <p:nvPicPr>
          <p:cNvPr id="34819" name="Picture 8" descr="Ernest Rutherford"/>
          <p:cNvPicPr>
            <a:picLocks noGrp="1" noChangeAspect="1" noChangeArrowheads="1"/>
          </p:cNvPicPr>
          <p:nvPr>
            <p:ph type="clipArt" sz="half" idx="1"/>
          </p:nvPr>
        </p:nvPicPr>
        <p:blipFill>
          <a:blip r:embed="rId2"/>
          <a:srcRect/>
          <a:stretch>
            <a:fillRect/>
          </a:stretch>
        </p:blipFill>
        <p:spPr>
          <a:xfrm>
            <a:off x="685800" y="1600200"/>
            <a:ext cx="3262313" cy="457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 calcmode="lin" valueType="num">
                                      <p:cBhvr additive="base">
                                        <p:cTn id="7" dur="1000" fill="hold"/>
                                        <p:tgtEl>
                                          <p:spTgt spid="1434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4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4342">
                                            <p:txEl>
                                              <p:pRg st="1" end="1"/>
                                            </p:txEl>
                                          </p:spTgt>
                                        </p:tgtEl>
                                        <p:attrNameLst>
                                          <p:attrName>style.visibility</p:attrName>
                                        </p:attrNameLst>
                                      </p:cBhvr>
                                      <p:to>
                                        <p:strVal val="visible"/>
                                      </p:to>
                                    </p:set>
                                    <p:anim calcmode="lin" valueType="num">
                                      <p:cBhvr additive="base">
                                        <p:cTn id="12" dur="1000" fill="hold"/>
                                        <p:tgtEl>
                                          <p:spTgt spid="14342">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143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4342">
                                            <p:txEl>
                                              <p:pRg st="2" end="2"/>
                                            </p:txEl>
                                          </p:spTgt>
                                        </p:tgtEl>
                                        <p:attrNameLst>
                                          <p:attrName>style.visibility</p:attrName>
                                        </p:attrNameLst>
                                      </p:cBhvr>
                                      <p:to>
                                        <p:strVal val="visible"/>
                                      </p:to>
                                    </p:set>
                                    <p:anim calcmode="lin" valueType="num">
                                      <p:cBhvr additive="base">
                                        <p:cTn id="18" dur="1000" fill="hold"/>
                                        <p:tgtEl>
                                          <p:spTgt spid="14342">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143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4342">
                                            <p:txEl>
                                              <p:pRg st="3" end="3"/>
                                            </p:txEl>
                                          </p:spTgt>
                                        </p:tgtEl>
                                        <p:attrNameLst>
                                          <p:attrName>style.visibility</p:attrName>
                                        </p:attrNameLst>
                                      </p:cBhvr>
                                      <p:to>
                                        <p:strVal val="visible"/>
                                      </p:to>
                                    </p:set>
                                    <p:anim calcmode="lin" valueType="num">
                                      <p:cBhvr additive="base">
                                        <p:cTn id="24" dur="1000" fill="hold"/>
                                        <p:tgtEl>
                                          <p:spTgt spid="14342">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143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4342">
                                            <p:txEl>
                                              <p:pRg st="4" end="4"/>
                                            </p:txEl>
                                          </p:spTgt>
                                        </p:tgtEl>
                                        <p:attrNameLst>
                                          <p:attrName>style.visibility</p:attrName>
                                        </p:attrNameLst>
                                      </p:cBhvr>
                                      <p:to>
                                        <p:strVal val="visible"/>
                                      </p:to>
                                    </p:set>
                                    <p:anim calcmode="lin" valueType="num">
                                      <p:cBhvr additive="base">
                                        <p:cTn id="30" dur="1000" fill="hold"/>
                                        <p:tgtEl>
                                          <p:spTgt spid="14342">
                                            <p:txEl>
                                              <p:pRg st="4" end="4"/>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1434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ea typeface="ＭＳ Ｐゴシック"/>
                <a:cs typeface="ＭＳ Ｐゴシック"/>
              </a:rPr>
              <a:t>Alpha Particle Experiment</a:t>
            </a:r>
          </a:p>
        </p:txBody>
      </p:sp>
      <p:sp>
        <p:nvSpPr>
          <p:cNvPr id="35842"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27656" name="Picture 8" descr="ruthexp"/>
          <p:cNvPicPr>
            <a:picLocks noChangeAspect="1" noChangeArrowheads="1"/>
          </p:cNvPicPr>
          <p:nvPr/>
        </p:nvPicPr>
        <p:blipFill>
          <a:blip r:embed="rId2"/>
          <a:srcRect/>
          <a:stretch>
            <a:fillRect/>
          </a:stretch>
        </p:blipFill>
        <p:spPr bwMode="auto">
          <a:xfrm>
            <a:off x="304800" y="2286000"/>
            <a:ext cx="8610600" cy="2797175"/>
          </a:xfrm>
          <a:prstGeom prst="rect">
            <a:avLst/>
          </a:prstGeom>
          <a:noFill/>
          <a:ln w="25400">
            <a:solidFill>
              <a:srgbClr val="FFFF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76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mtClean="0">
                <a:ea typeface="ＭＳ Ｐゴシック"/>
                <a:cs typeface="ＭＳ Ｐゴシック"/>
              </a:rPr>
              <a:t>Rutherford Model</a:t>
            </a:r>
          </a:p>
        </p:txBody>
      </p:sp>
      <p:sp>
        <p:nvSpPr>
          <p:cNvPr id="36866"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13317" name="Picture 5" descr="Image:Stylised Lithium Atom.svg">
            <a:hlinkClick r:id="rId2"/>
          </p:cNvPr>
          <p:cNvPicPr>
            <a:picLocks noChangeAspect="1" noChangeArrowheads="1"/>
          </p:cNvPicPr>
          <p:nvPr/>
        </p:nvPicPr>
        <p:blipFill>
          <a:blip r:embed="rId3"/>
          <a:srcRect/>
          <a:stretch>
            <a:fillRect/>
          </a:stretch>
        </p:blipFill>
        <p:spPr bwMode="auto">
          <a:xfrm>
            <a:off x="2667000" y="1219200"/>
            <a:ext cx="3646488" cy="4119563"/>
          </a:xfrm>
          <a:prstGeom prst="rect">
            <a:avLst/>
          </a:prstGeom>
          <a:noFill/>
          <a:ln w="9525">
            <a:noFill/>
            <a:miter lim="800000"/>
            <a:headEnd/>
            <a:tailEnd/>
          </a:ln>
        </p:spPr>
      </p:pic>
      <p:sp>
        <p:nvSpPr>
          <p:cNvPr id="13318" name="Text Box 6"/>
          <p:cNvSpPr txBox="1">
            <a:spLocks noChangeArrowheads="1"/>
          </p:cNvSpPr>
          <p:nvPr/>
        </p:nvSpPr>
        <p:spPr bwMode="auto">
          <a:xfrm>
            <a:off x="2057400" y="5791200"/>
            <a:ext cx="4953000" cy="519113"/>
          </a:xfrm>
          <a:prstGeom prst="rect">
            <a:avLst/>
          </a:prstGeom>
          <a:noFill/>
          <a:ln w="9525">
            <a:noFill/>
            <a:miter lim="800000"/>
            <a:headEnd/>
            <a:tailEnd/>
          </a:ln>
        </p:spPr>
        <p:txBody>
          <a:bodyPr>
            <a:spAutoFit/>
          </a:bodyPr>
          <a:lstStyle/>
          <a:p>
            <a:pPr algn="ctr">
              <a:spcBef>
                <a:spcPct val="50000"/>
              </a:spcBef>
            </a:pPr>
            <a:r>
              <a:rPr lang="en-US" sz="2800" b="1">
                <a:solidFill>
                  <a:srgbClr val="FF0000"/>
                </a:solidFill>
              </a:rPr>
              <a:t>Pick a Candy!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fade">
                                      <p:cBhvr>
                                        <p:cTn id="7" dur="2000"/>
                                        <p:tgtEl>
                                          <p:spTgt spid="13317"/>
                                        </p:tgtEl>
                                      </p:cBhvr>
                                    </p:animEffect>
                                    <p:anim calcmode="lin" valueType="num">
                                      <p:cBhvr>
                                        <p:cTn id="8" dur="2000" fill="hold"/>
                                        <p:tgtEl>
                                          <p:spTgt spid="13317"/>
                                        </p:tgtEl>
                                        <p:attrNameLst>
                                          <p:attrName>style.rotation</p:attrName>
                                        </p:attrNameLst>
                                      </p:cBhvr>
                                      <p:tavLst>
                                        <p:tav tm="0">
                                          <p:val>
                                            <p:fltVal val="720"/>
                                          </p:val>
                                        </p:tav>
                                        <p:tav tm="100000">
                                          <p:val>
                                            <p:fltVal val="0"/>
                                          </p:val>
                                        </p:tav>
                                      </p:tavLst>
                                    </p:anim>
                                    <p:anim calcmode="lin" valueType="num">
                                      <p:cBhvr>
                                        <p:cTn id="9" dur="2000" fill="hold"/>
                                        <p:tgtEl>
                                          <p:spTgt spid="13317"/>
                                        </p:tgtEl>
                                        <p:attrNameLst>
                                          <p:attrName>ppt_h</p:attrName>
                                        </p:attrNameLst>
                                      </p:cBhvr>
                                      <p:tavLst>
                                        <p:tav tm="0">
                                          <p:val>
                                            <p:fltVal val="0"/>
                                          </p:val>
                                        </p:tav>
                                        <p:tav tm="100000">
                                          <p:val>
                                            <p:strVal val="#ppt_h"/>
                                          </p:val>
                                        </p:tav>
                                      </p:tavLst>
                                    </p:anim>
                                    <p:anim calcmode="lin" valueType="num">
                                      <p:cBhvr>
                                        <p:cTn id="10" dur="2000" fill="hold"/>
                                        <p:tgtEl>
                                          <p:spTgt spid="1331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3318">
                                            <p:txEl>
                                              <p:pRg st="0" end="0"/>
                                            </p:txEl>
                                          </p:spTgt>
                                        </p:tgtEl>
                                        <p:attrNameLst>
                                          <p:attrName>style.visibility</p:attrName>
                                        </p:attrNameLst>
                                      </p:cBhvr>
                                      <p:to>
                                        <p:strVal val="visible"/>
                                      </p:to>
                                    </p:set>
                                    <p:anim calcmode="lin" valueType="num">
                                      <p:cBhvr>
                                        <p:cTn id="15" dur="1000" fill="hold"/>
                                        <p:tgtEl>
                                          <p:spTgt spid="13318">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3318">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331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4000" smtClean="0">
                <a:ea typeface="ＭＳ Ｐゴシック"/>
                <a:cs typeface="ＭＳ Ｐゴシック"/>
              </a:rPr>
              <a:t>James Chadwick</a:t>
            </a:r>
            <a:br>
              <a:rPr lang="en-US" sz="4000" smtClean="0">
                <a:ea typeface="ＭＳ Ｐゴシック"/>
                <a:cs typeface="ＭＳ Ｐゴシック"/>
              </a:rPr>
            </a:br>
            <a:r>
              <a:rPr lang="en-US" sz="4000" smtClean="0">
                <a:ea typeface="ＭＳ Ｐゴシック"/>
                <a:cs typeface="ＭＳ Ｐゴシック"/>
              </a:rPr>
              <a:t>1891-1974</a:t>
            </a:r>
          </a:p>
        </p:txBody>
      </p:sp>
      <p:sp>
        <p:nvSpPr>
          <p:cNvPr id="37891" name="Rectangle 3"/>
          <p:cNvSpPr>
            <a:spLocks noGrp="1" noChangeArrowheads="1"/>
          </p:cNvSpPr>
          <p:nvPr>
            <p:ph type="body" idx="1"/>
          </p:nvPr>
        </p:nvSpPr>
        <p:spPr>
          <a:xfrm>
            <a:off x="533400" y="1752600"/>
            <a:ext cx="3810000" cy="2743200"/>
          </a:xfrm>
        </p:spPr>
        <p:txBody>
          <a:bodyPr/>
          <a:lstStyle/>
          <a:p>
            <a:pPr eaLnBrk="1" hangingPunct="1">
              <a:lnSpc>
                <a:spcPct val="90000"/>
              </a:lnSpc>
            </a:pPr>
            <a:r>
              <a:rPr lang="en-US" sz="2400" smtClean="0">
                <a:ea typeface="ＭＳ Ｐゴシック"/>
                <a:cs typeface="ＭＳ Ｐゴシック"/>
              </a:rPr>
              <a:t>Worked with Rutherford</a:t>
            </a:r>
          </a:p>
          <a:p>
            <a:pPr eaLnBrk="1" hangingPunct="1">
              <a:lnSpc>
                <a:spcPct val="90000"/>
              </a:lnSpc>
            </a:pPr>
            <a:r>
              <a:rPr lang="en-US" sz="2400" smtClean="0">
                <a:ea typeface="ＭＳ Ｐゴシック"/>
                <a:cs typeface="ＭＳ Ｐゴシック"/>
              </a:rPr>
              <a:t>Interpreted work of the Curies</a:t>
            </a:r>
          </a:p>
          <a:p>
            <a:pPr eaLnBrk="1" hangingPunct="1">
              <a:lnSpc>
                <a:spcPct val="90000"/>
              </a:lnSpc>
            </a:pPr>
            <a:r>
              <a:rPr lang="en-US" sz="2400" smtClean="0">
                <a:ea typeface="ＭＳ Ｐゴシック"/>
                <a:cs typeface="ＭＳ Ｐゴシック"/>
              </a:rPr>
              <a:t>Discovered Neutron 1932</a:t>
            </a:r>
          </a:p>
          <a:p>
            <a:pPr eaLnBrk="1" hangingPunct="1">
              <a:lnSpc>
                <a:spcPct val="90000"/>
              </a:lnSpc>
            </a:pPr>
            <a:r>
              <a:rPr lang="en-US" sz="2400" smtClean="0">
                <a:ea typeface="ＭＳ Ｐゴシック"/>
                <a:cs typeface="ＭＳ Ｐゴシック"/>
              </a:rPr>
              <a:t>Nobel Prize in Physics 1935</a:t>
            </a:r>
          </a:p>
          <a:p>
            <a:pPr eaLnBrk="1" hangingPunct="1">
              <a:lnSpc>
                <a:spcPct val="90000"/>
              </a:lnSpc>
            </a:pPr>
            <a:endParaRPr lang="en-US" sz="2400" smtClean="0">
              <a:ea typeface="ＭＳ Ｐゴシック"/>
              <a:cs typeface="ＭＳ Ｐゴシック"/>
            </a:endParaRPr>
          </a:p>
        </p:txBody>
      </p:sp>
      <p:pic>
        <p:nvPicPr>
          <p:cNvPr id="2" name="Picture 4"/>
          <p:cNvPicPr>
            <a:picLocks noChangeAspect="1" noChangeArrowheads="1"/>
          </p:cNvPicPr>
          <p:nvPr/>
        </p:nvPicPr>
        <p:blipFill>
          <a:blip r:embed="rId3"/>
          <a:srcRect/>
          <a:stretch>
            <a:fillRect/>
          </a:stretch>
        </p:blipFill>
        <p:spPr bwMode="auto">
          <a:xfrm>
            <a:off x="5029200" y="1600200"/>
            <a:ext cx="3194050" cy="4343400"/>
          </a:xfrm>
          <a:prstGeom prst="rect">
            <a:avLst/>
          </a:prstGeom>
          <a:noFill/>
          <a:ln w="9525">
            <a:noFill/>
            <a:miter lim="800000"/>
            <a:headEnd/>
            <a:tailEnd/>
          </a:ln>
        </p:spPr>
      </p:pic>
      <p:pic>
        <p:nvPicPr>
          <p:cNvPr id="37893" name="Picture 5"/>
          <p:cNvPicPr>
            <a:picLocks noChangeAspect="1" noChangeArrowheads="1"/>
          </p:cNvPicPr>
          <p:nvPr/>
        </p:nvPicPr>
        <p:blipFill>
          <a:blip r:embed="rId4"/>
          <a:srcRect/>
          <a:stretch>
            <a:fillRect/>
          </a:stretch>
        </p:blipFill>
        <p:spPr bwMode="auto">
          <a:xfrm>
            <a:off x="1066800" y="4724400"/>
            <a:ext cx="2743200"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8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4000" smtClean="0">
                <a:ea typeface="ＭＳ Ｐゴシック"/>
                <a:cs typeface="ＭＳ Ｐゴシック"/>
              </a:rPr>
              <a:t>The Neutron</a:t>
            </a:r>
          </a:p>
        </p:txBody>
      </p:sp>
      <p:sp>
        <p:nvSpPr>
          <p:cNvPr id="45059" name="Rectangle 3"/>
          <p:cNvSpPr>
            <a:spLocks noGrp="1" noChangeArrowheads="1"/>
          </p:cNvSpPr>
          <p:nvPr>
            <p:ph type="body" idx="1"/>
          </p:nvPr>
        </p:nvSpPr>
        <p:spPr/>
        <p:txBody>
          <a:bodyPr/>
          <a:lstStyle/>
          <a:p>
            <a:pPr eaLnBrk="1" hangingPunct="1"/>
            <a:r>
              <a:rPr lang="en-US" smtClean="0">
                <a:ea typeface="ＭＳ Ｐゴシック"/>
                <a:cs typeface="ＭＳ Ｐゴシック"/>
              </a:rPr>
              <a:t>Chadwick 1932 - nuclear bombardment</a:t>
            </a:r>
          </a:p>
          <a:p>
            <a:pPr eaLnBrk="1" hangingPunct="1"/>
            <a:r>
              <a:rPr lang="en-US" smtClean="0">
                <a:ea typeface="ＭＳ Ｐゴシック"/>
                <a:cs typeface="ＭＳ Ｐゴシック"/>
              </a:rPr>
              <a:t>No charge</a:t>
            </a:r>
          </a:p>
          <a:p>
            <a:pPr eaLnBrk="1" hangingPunct="1"/>
            <a:r>
              <a:rPr lang="en-US" smtClean="0">
                <a:ea typeface="ＭＳ Ｐゴシック"/>
                <a:cs typeface="ＭＳ Ｐゴシック"/>
              </a:rPr>
              <a:t>n</a:t>
            </a:r>
            <a:r>
              <a:rPr lang="en-US" baseline="30000" smtClean="0">
                <a:ea typeface="ＭＳ Ｐゴシック"/>
                <a:cs typeface="ＭＳ Ｐゴシック"/>
              </a:rPr>
              <a:t>0</a:t>
            </a:r>
            <a:endParaRPr lang="en-US" smtClean="0">
              <a:ea typeface="ＭＳ Ｐゴシック"/>
              <a:cs typeface="ＭＳ Ｐゴシック"/>
            </a:endParaRPr>
          </a:p>
          <a:p>
            <a:pPr eaLnBrk="1" hangingPunct="1"/>
            <a:r>
              <a:rPr lang="en-US" smtClean="0">
                <a:ea typeface="ＭＳ Ｐゴシック"/>
                <a:cs typeface="ＭＳ Ｐゴシック"/>
              </a:rPr>
              <a:t>Actual Mass: 1.67 x 10</a:t>
            </a:r>
            <a:r>
              <a:rPr lang="en-US" baseline="30000" smtClean="0">
                <a:ea typeface="ＭＳ Ｐゴシック"/>
                <a:cs typeface="ＭＳ Ｐゴシック"/>
              </a:rPr>
              <a:t>-24</a:t>
            </a:r>
            <a:r>
              <a:rPr lang="en-US" smtClean="0">
                <a:ea typeface="ＭＳ Ｐゴシック"/>
                <a:cs typeface="ＭＳ Ｐゴシック"/>
              </a:rPr>
              <a:t>g</a:t>
            </a:r>
          </a:p>
          <a:p>
            <a:pPr eaLnBrk="1" hangingPunct="1"/>
            <a:r>
              <a:rPr lang="en-US" smtClean="0">
                <a:ea typeface="ＭＳ Ｐゴシック"/>
                <a:cs typeface="ＭＳ Ｐゴシック"/>
              </a:rPr>
              <a:t>Relative Mass: 1</a:t>
            </a:r>
          </a:p>
          <a:p>
            <a:pPr eaLnBrk="1" hangingPunct="1"/>
            <a:endParaRPr lang="en-US" smtClean="0">
              <a:ea typeface="ＭＳ Ｐゴシック"/>
              <a:cs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505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50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 calcmode="lin" valueType="num">
                                      <p:cBhvr>
                                        <p:cTn id="15"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505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5059">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505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45059">
                                            <p:txEl>
                                              <p:pRg st="2" end="2"/>
                                            </p:txEl>
                                          </p:spTgt>
                                        </p:tgtEl>
                                        <p:attrNameLst>
                                          <p:attrName>style.visibility</p:attrName>
                                        </p:attrNameLst>
                                      </p:cBhvr>
                                      <p:to>
                                        <p:strVal val="visible"/>
                                      </p:to>
                                    </p:set>
                                    <p:anim calcmode="lin" valueType="num">
                                      <p:cBhvr>
                                        <p:cTn id="23"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505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5059">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505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5059">
                                            <p:txEl>
                                              <p:pRg st="3" end="3"/>
                                            </p:txEl>
                                          </p:spTgt>
                                        </p:tgtEl>
                                        <p:attrNameLst>
                                          <p:attrName>style.visibility</p:attrName>
                                        </p:attrNameLst>
                                      </p:cBhvr>
                                      <p:to>
                                        <p:strVal val="visible"/>
                                      </p:to>
                                    </p:set>
                                    <p:anim calcmode="lin" valueType="num">
                                      <p:cBhvr>
                                        <p:cTn id="31"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505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5059">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505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45059">
                                            <p:txEl>
                                              <p:pRg st="4" end="4"/>
                                            </p:txEl>
                                          </p:spTgt>
                                        </p:tgtEl>
                                        <p:attrNameLst>
                                          <p:attrName>style.visibility</p:attrName>
                                        </p:attrNameLst>
                                      </p:cBhvr>
                                      <p:to>
                                        <p:strVal val="visible"/>
                                      </p:to>
                                    </p:set>
                                    <p:anim calcmode="lin" valueType="num">
                                      <p:cBhvr>
                                        <p:cTn id="39"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5059">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5059">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smtClean="0">
                <a:ea typeface="ＭＳ Ｐゴシック"/>
                <a:cs typeface="ＭＳ Ｐゴシック"/>
              </a:rPr>
              <a:t>Niels Bohr</a:t>
            </a:r>
            <a:br>
              <a:rPr lang="en-US" sz="4000" smtClean="0">
                <a:ea typeface="ＭＳ Ｐゴシック"/>
                <a:cs typeface="ＭＳ Ｐゴシック"/>
              </a:rPr>
            </a:br>
            <a:r>
              <a:rPr lang="en-US" sz="4000" smtClean="0">
                <a:ea typeface="ＭＳ Ｐゴシック"/>
                <a:cs typeface="ＭＳ Ｐゴシック"/>
              </a:rPr>
              <a:t>1885-1962</a:t>
            </a:r>
          </a:p>
        </p:txBody>
      </p:sp>
      <p:sp>
        <p:nvSpPr>
          <p:cNvPr id="16388" name="Rectangle 4"/>
          <p:cNvSpPr>
            <a:spLocks noGrp="1" noChangeArrowheads="1"/>
          </p:cNvSpPr>
          <p:nvPr>
            <p:ph type="body" sz="half" idx="1"/>
          </p:nvPr>
        </p:nvSpPr>
        <p:spPr/>
        <p:txBody>
          <a:bodyPr/>
          <a:lstStyle/>
          <a:p>
            <a:pPr eaLnBrk="1" hangingPunct="1"/>
            <a:r>
              <a:rPr lang="en-US" sz="2400" smtClean="0">
                <a:ea typeface="ＭＳ Ｐゴシック"/>
                <a:cs typeface="ＭＳ Ｐゴシック"/>
              </a:rPr>
              <a:t>Planetary Model 1913</a:t>
            </a:r>
          </a:p>
          <a:p>
            <a:pPr lvl="1" eaLnBrk="1" hangingPunct="1"/>
            <a:r>
              <a:rPr lang="en-US" sz="2000" smtClean="0">
                <a:ea typeface="ＭＳ Ｐゴシック"/>
              </a:rPr>
              <a:t>Nucleus surrounded by orbiting electrons at </a:t>
            </a:r>
            <a:r>
              <a:rPr lang="en-US" sz="2000" smtClean="0">
                <a:solidFill>
                  <a:srgbClr val="0066FF"/>
                </a:solidFill>
                <a:ea typeface="ＭＳ Ｐゴシック"/>
              </a:rPr>
              <a:t>different energy levels</a:t>
            </a:r>
          </a:p>
          <a:p>
            <a:pPr lvl="1" eaLnBrk="1" hangingPunct="1"/>
            <a:r>
              <a:rPr lang="en-US" sz="2000" smtClean="0">
                <a:ea typeface="ＭＳ Ｐゴシック"/>
              </a:rPr>
              <a:t>Electrons have </a:t>
            </a:r>
            <a:r>
              <a:rPr lang="en-US" sz="2000" smtClean="0">
                <a:solidFill>
                  <a:srgbClr val="FF0000"/>
                </a:solidFill>
                <a:ea typeface="ＭＳ Ｐゴシック"/>
              </a:rPr>
              <a:t>definite orbits</a:t>
            </a:r>
          </a:p>
          <a:p>
            <a:pPr eaLnBrk="1" hangingPunct="1"/>
            <a:r>
              <a:rPr lang="en-US" sz="2400" smtClean="0">
                <a:ea typeface="ＭＳ Ｐゴシック"/>
                <a:cs typeface="ＭＳ Ｐゴシック"/>
              </a:rPr>
              <a:t>Utilized Planck’s </a:t>
            </a:r>
            <a:r>
              <a:rPr lang="en-US" sz="2400" i="1" smtClean="0">
                <a:ea typeface="ＭＳ Ｐゴシック"/>
                <a:cs typeface="ＭＳ Ｐゴシック"/>
              </a:rPr>
              <a:t>Quantum Energy</a:t>
            </a:r>
            <a:r>
              <a:rPr lang="en-US" sz="2400" smtClean="0">
                <a:ea typeface="ＭＳ Ｐゴシック"/>
                <a:cs typeface="ＭＳ Ｐゴシック"/>
              </a:rPr>
              <a:t> theory</a:t>
            </a:r>
          </a:p>
          <a:p>
            <a:pPr eaLnBrk="1" hangingPunct="1"/>
            <a:r>
              <a:rPr lang="en-US" sz="2400" smtClean="0">
                <a:ea typeface="ＭＳ Ｐゴシック"/>
                <a:cs typeface="ＭＳ Ｐゴシック"/>
              </a:rPr>
              <a:t>Worked on the Manhattan Project (US atomic bomb)</a:t>
            </a:r>
          </a:p>
        </p:txBody>
      </p:sp>
      <p:pic>
        <p:nvPicPr>
          <p:cNvPr id="41987" name="Picture 7" descr="Niels Henrik David Bohr">
            <a:hlinkClick r:id="rId2" tooltip="Niels Henrik David Bohr"/>
          </p:cNvPr>
          <p:cNvPicPr>
            <a:picLocks noGrp="1" noChangeAspect="1" noChangeArrowheads="1"/>
          </p:cNvPicPr>
          <p:nvPr>
            <p:ph type="clipArt" sz="half" idx="2"/>
          </p:nvPr>
        </p:nvPicPr>
        <p:blipFill>
          <a:blip r:embed="rId3"/>
          <a:srcRect/>
          <a:stretch>
            <a:fillRect/>
          </a:stretch>
        </p:blipFill>
        <p:spPr>
          <a:xfrm>
            <a:off x="5084763" y="1600200"/>
            <a:ext cx="3348037" cy="4495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388">
                                            <p:txEl>
                                              <p:pRg st="0" end="0"/>
                                            </p:txEl>
                                          </p:spTgt>
                                        </p:tgtEl>
                                        <p:attrNameLst>
                                          <p:attrName>style.visibility</p:attrName>
                                        </p:attrNameLst>
                                      </p:cBhvr>
                                      <p:to>
                                        <p:strVal val="visible"/>
                                      </p:to>
                                    </p:set>
                                    <p:anim calcmode="lin" valueType="num">
                                      <p:cBhvr additive="base">
                                        <p:cTn id="12" dur="1000" fill="hold"/>
                                        <p:tgtEl>
                                          <p:spTgt spid="16388">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638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6388">
                                            <p:txEl>
                                              <p:pRg st="1" end="1"/>
                                            </p:txEl>
                                          </p:spTgt>
                                        </p:tgtEl>
                                        <p:attrNameLst>
                                          <p:attrName>style.visibility</p:attrName>
                                        </p:attrNameLst>
                                      </p:cBhvr>
                                      <p:to>
                                        <p:strVal val="visible"/>
                                      </p:to>
                                    </p:set>
                                    <p:anim calcmode="lin" valueType="num">
                                      <p:cBhvr additive="base">
                                        <p:cTn id="17" dur="1000" fill="hold"/>
                                        <p:tgtEl>
                                          <p:spTgt spid="16388">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6388">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16388">
                                            <p:txEl>
                                              <p:pRg st="2" end="2"/>
                                            </p:txEl>
                                          </p:spTgt>
                                        </p:tgtEl>
                                        <p:attrNameLst>
                                          <p:attrName>style.visibility</p:attrName>
                                        </p:attrNameLst>
                                      </p:cBhvr>
                                      <p:to>
                                        <p:strVal val="visible"/>
                                      </p:to>
                                    </p:set>
                                    <p:anim calcmode="lin" valueType="num">
                                      <p:cBhvr additive="base">
                                        <p:cTn id="22" dur="1000" fill="hold"/>
                                        <p:tgtEl>
                                          <p:spTgt spid="16388">
                                            <p:txEl>
                                              <p:pRg st="2" end="2"/>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1638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6388">
                                            <p:txEl>
                                              <p:pRg st="3" end="3"/>
                                            </p:txEl>
                                          </p:spTgt>
                                        </p:tgtEl>
                                        <p:attrNameLst>
                                          <p:attrName>style.visibility</p:attrName>
                                        </p:attrNameLst>
                                      </p:cBhvr>
                                      <p:to>
                                        <p:strVal val="visible"/>
                                      </p:to>
                                    </p:set>
                                    <p:anim calcmode="lin" valueType="num">
                                      <p:cBhvr additive="base">
                                        <p:cTn id="28" dur="1000" fill="hold"/>
                                        <p:tgtEl>
                                          <p:spTgt spid="16388">
                                            <p:txEl>
                                              <p:pRg st="3" end="3"/>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163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6388">
                                            <p:txEl>
                                              <p:pRg st="4" end="4"/>
                                            </p:txEl>
                                          </p:spTgt>
                                        </p:tgtEl>
                                        <p:attrNameLst>
                                          <p:attrName>style.visibility</p:attrName>
                                        </p:attrNameLst>
                                      </p:cBhvr>
                                      <p:to>
                                        <p:strVal val="visible"/>
                                      </p:to>
                                    </p:set>
                                    <p:anim calcmode="lin" valueType="num">
                                      <p:cBhvr additive="base">
                                        <p:cTn id="34" dur="1000" fill="hold"/>
                                        <p:tgtEl>
                                          <p:spTgt spid="16388">
                                            <p:txEl>
                                              <p:pRg st="4" end="4"/>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1638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mtClean="0">
                <a:ea typeface="ＭＳ Ｐゴシック"/>
                <a:cs typeface="ＭＳ Ｐゴシック"/>
              </a:rPr>
              <a:t>Bohr’s Model</a:t>
            </a:r>
          </a:p>
        </p:txBody>
      </p:sp>
      <p:sp>
        <p:nvSpPr>
          <p:cNvPr id="43010"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18437" name="Picture 5" descr="The Bohr model of the hydrogen atom, where negatively charged electrons confined to atomic shells encircle a small positively charged atomic nucleus, and that an electron jump between orbits must be accompanied by an emitted or absorbed amount of electromagnetic energy hν.  The orbits that the electrons travel in are shown as grey circles; their radius increases n2, where n is the principal quantum number.  The 3→2 transition depicted here produces the first line of the Balmer series, and for hydrogen (Z = 1) results in a photon of wavelength 656 nm (red).">
            <a:hlinkClick r:id="rId2" tooltip="The Bohr model of the hydrogen atom, where negatively charged electrons confined to atomic shells encircle a small positively charged atomic nucleus, and that an electron jump between orbits must be accompanied by an emitted or absorbed amount of electromagnetic energy hν.  The orbits that the electrons travel in are shown as grey circles; their radius increases n2, where n is the principal quantum number.  The 3→2 transition depicted here produces the first line of the Balmer series, and for hydrogen (Z = 1) results in a photon of wavelength 656 nm (red)."/>
          </p:cNvPr>
          <p:cNvPicPr>
            <a:picLocks noChangeAspect="1" noChangeArrowheads="1"/>
          </p:cNvPicPr>
          <p:nvPr/>
        </p:nvPicPr>
        <p:blipFill>
          <a:blip r:embed="rId3"/>
          <a:srcRect/>
          <a:stretch>
            <a:fillRect/>
          </a:stretch>
        </p:blipFill>
        <p:spPr bwMode="auto">
          <a:xfrm>
            <a:off x="1752600" y="1573213"/>
            <a:ext cx="4953000" cy="4308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blinds(horizontal)">
                                      <p:cBhvr>
                                        <p:cTn id="7" dur="1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ea typeface="ＭＳ Ｐゴシック"/>
                <a:cs typeface="ＭＳ Ｐゴシック"/>
              </a:rPr>
              <a:t>Let’s Take a Trip Through Time!</a:t>
            </a:r>
          </a:p>
        </p:txBody>
      </p:sp>
      <p:sp>
        <p:nvSpPr>
          <p:cNvPr id="20482"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25605" name="Picture 5" descr="tourguide_image"/>
          <p:cNvPicPr>
            <a:picLocks noChangeAspect="1" noChangeArrowheads="1"/>
          </p:cNvPicPr>
          <p:nvPr/>
        </p:nvPicPr>
        <p:blipFill>
          <a:blip r:embed="rId2"/>
          <a:srcRect/>
          <a:stretch>
            <a:fillRect/>
          </a:stretch>
        </p:blipFill>
        <p:spPr bwMode="auto">
          <a:xfrm>
            <a:off x="1371600" y="1676400"/>
            <a:ext cx="6705600" cy="4370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fltVal val="0"/>
                                          </p:val>
                                        </p:tav>
                                        <p:tav tm="100000">
                                          <p:val>
                                            <p:strVal val="#ppt_w"/>
                                          </p:val>
                                        </p:tav>
                                      </p:tavLst>
                                    </p:anim>
                                    <p:anim calcmode="lin" valueType="num">
                                      <p:cBhvr>
                                        <p:cTn id="8" dur="1000" fill="hold"/>
                                        <p:tgtEl>
                                          <p:spTgt spid="25602"/>
                                        </p:tgtEl>
                                        <p:attrNameLst>
                                          <p:attrName>ppt_h</p:attrName>
                                        </p:attrNameLst>
                                      </p:cBhvr>
                                      <p:tavLst>
                                        <p:tav tm="0">
                                          <p:val>
                                            <p:fltVal val="0"/>
                                          </p:val>
                                        </p:tav>
                                        <p:tav tm="100000">
                                          <p:val>
                                            <p:strVal val="#ppt_h"/>
                                          </p:val>
                                        </p:tav>
                                      </p:tavLst>
                                    </p:anim>
                                    <p:anim calcmode="lin" valueType="num">
                                      <p:cBhvr>
                                        <p:cTn id="9" dur="1000" fill="hold"/>
                                        <p:tgtEl>
                                          <p:spTgt spid="256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5605"/>
                                        </p:tgtEl>
                                        <p:attrNameLst>
                                          <p:attrName>style.visibility</p:attrName>
                                        </p:attrNameLst>
                                      </p:cBhvr>
                                      <p:to>
                                        <p:strVal val="visible"/>
                                      </p:to>
                                    </p:set>
                                    <p:anim calcmode="lin" valueType="num">
                                      <p:cBhvr additive="base">
                                        <p:cTn id="15" dur="500" fill="hold"/>
                                        <p:tgtEl>
                                          <p:spTgt spid="25605"/>
                                        </p:tgtEl>
                                        <p:attrNameLst>
                                          <p:attrName>ppt_x</p:attrName>
                                        </p:attrNameLst>
                                      </p:cBhvr>
                                      <p:tavLst>
                                        <p:tav tm="0">
                                          <p:val>
                                            <p:strVal val="#ppt_x"/>
                                          </p:val>
                                        </p:tav>
                                        <p:tav tm="100000">
                                          <p:val>
                                            <p:strVal val="#ppt_x"/>
                                          </p:val>
                                        </p:tav>
                                      </p:tavLst>
                                    </p:anim>
                                    <p:anim calcmode="lin" valueType="num">
                                      <p:cBhvr additive="base">
                                        <p:cTn id="16"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ea typeface="ＭＳ Ｐゴシック"/>
                <a:cs typeface="ＭＳ Ｐゴシック"/>
              </a:rPr>
              <a:t>Bohr Model for Nitrogen</a:t>
            </a:r>
          </a:p>
        </p:txBody>
      </p:sp>
      <p:sp>
        <p:nvSpPr>
          <p:cNvPr id="44034"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44035" name="Picture 5" descr="atom_model_03"/>
          <p:cNvPicPr>
            <a:picLocks noChangeAspect="1" noChangeArrowheads="1"/>
          </p:cNvPicPr>
          <p:nvPr/>
        </p:nvPicPr>
        <p:blipFill>
          <a:blip r:embed="rId2"/>
          <a:srcRect/>
          <a:stretch>
            <a:fillRect/>
          </a:stretch>
        </p:blipFill>
        <p:spPr bwMode="auto">
          <a:xfrm>
            <a:off x="1524000" y="1371600"/>
            <a:ext cx="6096000" cy="4076700"/>
          </a:xfrm>
          <a:prstGeom prst="rect">
            <a:avLst/>
          </a:prstGeom>
          <a:noFill/>
          <a:ln w="9525">
            <a:noFill/>
            <a:miter lim="800000"/>
            <a:headEnd/>
            <a:tailEnd/>
          </a:ln>
        </p:spPr>
      </p:pic>
      <p:sp>
        <p:nvSpPr>
          <p:cNvPr id="28678" name="Text Box 6"/>
          <p:cNvSpPr txBox="1">
            <a:spLocks noChangeArrowheads="1"/>
          </p:cNvSpPr>
          <p:nvPr/>
        </p:nvSpPr>
        <p:spPr bwMode="auto">
          <a:xfrm>
            <a:off x="2057400" y="5943600"/>
            <a:ext cx="5257800" cy="519113"/>
          </a:xfrm>
          <a:prstGeom prst="rect">
            <a:avLst/>
          </a:prstGeom>
          <a:noFill/>
          <a:ln w="9525">
            <a:noFill/>
            <a:miter lim="800000"/>
            <a:headEnd/>
            <a:tailEnd/>
          </a:ln>
        </p:spPr>
        <p:txBody>
          <a:bodyPr>
            <a:spAutoFit/>
          </a:bodyPr>
          <a:lstStyle/>
          <a:p>
            <a:pPr algn="ctr">
              <a:spcBef>
                <a:spcPct val="50000"/>
              </a:spcBef>
            </a:pPr>
            <a:r>
              <a:rPr lang="en-US" sz="2800" b="1">
                <a:solidFill>
                  <a:srgbClr val="FF0000"/>
                </a:solidFill>
              </a:rPr>
              <a:t>Pick A Candy!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1000" fill="hold"/>
                                        <p:tgtEl>
                                          <p:spTgt spid="28678"/>
                                        </p:tgtEl>
                                        <p:attrNameLst>
                                          <p:attrName>ppt_w</p:attrName>
                                        </p:attrNameLst>
                                      </p:cBhvr>
                                      <p:tavLst>
                                        <p:tav tm="0">
                                          <p:val>
                                            <p:fltVal val="0"/>
                                          </p:val>
                                        </p:tav>
                                        <p:tav tm="100000">
                                          <p:val>
                                            <p:strVal val="#ppt_w"/>
                                          </p:val>
                                        </p:tav>
                                      </p:tavLst>
                                    </p:anim>
                                    <p:anim calcmode="lin" valueType="num">
                                      <p:cBhvr>
                                        <p:cTn id="8" dur="1000" fill="hold"/>
                                        <p:tgtEl>
                                          <p:spTgt spid="28678"/>
                                        </p:tgtEl>
                                        <p:attrNameLst>
                                          <p:attrName>ppt_h</p:attrName>
                                        </p:attrNameLst>
                                      </p:cBhvr>
                                      <p:tavLst>
                                        <p:tav tm="0">
                                          <p:val>
                                            <p:fltVal val="0"/>
                                          </p:val>
                                        </p:tav>
                                        <p:tav tm="100000">
                                          <p:val>
                                            <p:strVal val="#ppt_h"/>
                                          </p:val>
                                        </p:tav>
                                      </p:tavLst>
                                    </p:anim>
                                    <p:anim calcmode="lin" valueType="num">
                                      <p:cBhvr>
                                        <p:cTn id="9" dur="1000" fill="hold"/>
                                        <p:tgtEl>
                                          <p:spTgt spid="286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67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457200" y="274638"/>
            <a:ext cx="8229600" cy="639762"/>
          </a:xfrm>
        </p:spPr>
        <p:txBody>
          <a:bodyPr/>
          <a:lstStyle/>
          <a:p>
            <a:pPr eaLnBrk="1" hangingPunct="1"/>
            <a:r>
              <a:rPr lang="en-US" sz="2800" b="1" smtClean="0">
                <a:ea typeface="ＭＳ Ｐゴシック"/>
                <a:cs typeface="ＭＳ Ｐゴシック"/>
              </a:rPr>
              <a:t>Ernst Schrödinger 1887-1961</a:t>
            </a:r>
            <a:r>
              <a:rPr lang="en-US" sz="2800" smtClean="0">
                <a:ea typeface="ＭＳ Ｐゴシック"/>
                <a:cs typeface="ＭＳ Ｐゴシック"/>
              </a:rPr>
              <a:t/>
            </a:r>
            <a:br>
              <a:rPr lang="en-US" sz="2800" smtClean="0">
                <a:ea typeface="ＭＳ Ｐゴシック"/>
                <a:cs typeface="ＭＳ Ｐゴシック"/>
              </a:rPr>
            </a:br>
            <a:endParaRPr lang="en-US" sz="2800" smtClean="0">
              <a:ea typeface="ＭＳ Ｐゴシック"/>
              <a:cs typeface="ＭＳ Ｐゴシック"/>
            </a:endParaRPr>
          </a:p>
        </p:txBody>
      </p:sp>
      <p:sp>
        <p:nvSpPr>
          <p:cNvPr id="19461" name="Rectangle 5"/>
          <p:cNvSpPr>
            <a:spLocks noGrp="1" noChangeArrowheads="1"/>
          </p:cNvSpPr>
          <p:nvPr>
            <p:ph type="body" sz="half" idx="1"/>
          </p:nvPr>
        </p:nvSpPr>
        <p:spPr/>
        <p:txBody>
          <a:bodyPr/>
          <a:lstStyle/>
          <a:p>
            <a:pPr eaLnBrk="1" hangingPunct="1"/>
            <a:r>
              <a:rPr lang="en-US" sz="2400" smtClean="0">
                <a:ea typeface="ＭＳ Ｐゴシック"/>
                <a:cs typeface="ＭＳ Ｐゴシック"/>
              </a:rPr>
              <a:t>Quantum Mechanical Model 1926</a:t>
            </a:r>
          </a:p>
          <a:p>
            <a:pPr lvl="1" eaLnBrk="1" hangingPunct="1"/>
            <a:r>
              <a:rPr lang="en-US" sz="2000" smtClean="0">
                <a:ea typeface="ＭＳ Ｐゴシック"/>
              </a:rPr>
              <a:t>Electrons are in </a:t>
            </a:r>
            <a:r>
              <a:rPr lang="en-US" sz="2000" smtClean="0">
                <a:solidFill>
                  <a:srgbClr val="0066FF"/>
                </a:solidFill>
                <a:ea typeface="ＭＳ Ｐゴシック"/>
              </a:rPr>
              <a:t>probability zones </a:t>
            </a:r>
            <a:r>
              <a:rPr lang="en-US" sz="2000" smtClean="0">
                <a:ea typeface="ＭＳ Ｐゴシック"/>
              </a:rPr>
              <a:t>called </a:t>
            </a:r>
            <a:r>
              <a:rPr lang="en-US" sz="2000" smtClean="0">
                <a:solidFill>
                  <a:srgbClr val="0066FF"/>
                </a:solidFill>
                <a:ea typeface="ＭＳ Ｐゴシック"/>
              </a:rPr>
              <a:t>“orbitals”,</a:t>
            </a:r>
            <a:r>
              <a:rPr lang="en-US" sz="2000" smtClean="0">
                <a:ea typeface="ＭＳ Ｐゴシック"/>
              </a:rPr>
              <a:t> not orbits and the location cannot be pinpointed</a:t>
            </a:r>
          </a:p>
          <a:p>
            <a:pPr lvl="1" eaLnBrk="1" hangingPunct="1"/>
            <a:r>
              <a:rPr lang="en-US" sz="2000" smtClean="0">
                <a:ea typeface="ＭＳ Ｐゴシック"/>
              </a:rPr>
              <a:t>Electrons are </a:t>
            </a:r>
            <a:r>
              <a:rPr lang="en-US" sz="2000" smtClean="0">
                <a:solidFill>
                  <a:srgbClr val="0066FF"/>
                </a:solidFill>
                <a:ea typeface="ＭＳ Ｐゴシック"/>
              </a:rPr>
              <a:t>particles and waves at the same time</a:t>
            </a:r>
          </a:p>
          <a:p>
            <a:pPr lvl="1" eaLnBrk="1" hangingPunct="1"/>
            <a:r>
              <a:rPr lang="en-US" sz="2000" smtClean="0">
                <a:ea typeface="ＭＳ Ｐゴシック"/>
              </a:rPr>
              <a:t>Developed quantum numbers based on theories of Einstein and Planck</a:t>
            </a:r>
          </a:p>
          <a:p>
            <a:pPr lvl="1" eaLnBrk="1" hangingPunct="1"/>
            <a:endParaRPr lang="en-US" sz="2000" smtClean="0">
              <a:ea typeface="ＭＳ Ｐゴシック"/>
            </a:endParaRPr>
          </a:p>
          <a:p>
            <a:pPr lvl="1" eaLnBrk="1" hangingPunct="1"/>
            <a:endParaRPr lang="en-US" sz="2000" smtClean="0">
              <a:ea typeface="ＭＳ Ｐゴシック"/>
            </a:endParaRPr>
          </a:p>
        </p:txBody>
      </p:sp>
      <p:pic>
        <p:nvPicPr>
          <p:cNvPr id="19467" name="Picture 11" descr="Erwin Rudolf Josef Alexander Schrödinger">
            <a:hlinkClick r:id="rId2" tooltip="Erwin Rudolf Josef Alexander Schrödinger"/>
          </p:cNvPr>
          <p:cNvPicPr>
            <a:picLocks noChangeAspect="1" noChangeArrowheads="1"/>
          </p:cNvPicPr>
          <p:nvPr/>
        </p:nvPicPr>
        <p:blipFill>
          <a:blip r:embed="rId3"/>
          <a:srcRect/>
          <a:stretch>
            <a:fillRect/>
          </a:stretch>
        </p:blipFill>
        <p:spPr bwMode="auto">
          <a:xfrm>
            <a:off x="5562600" y="1447800"/>
            <a:ext cx="1905000" cy="2095500"/>
          </a:xfrm>
          <a:prstGeom prst="rect">
            <a:avLst/>
          </a:prstGeom>
          <a:noFill/>
          <a:ln w="9525">
            <a:noFill/>
            <a:miter lim="800000"/>
            <a:headEnd/>
            <a:tailEnd/>
          </a:ln>
        </p:spPr>
      </p:pic>
      <p:pic>
        <p:nvPicPr>
          <p:cNvPr id="19469" name="Picture 13" descr="GERheisenberg"/>
          <p:cNvPicPr>
            <a:picLocks noChangeAspect="1" noChangeArrowheads="1"/>
          </p:cNvPicPr>
          <p:nvPr/>
        </p:nvPicPr>
        <p:blipFill>
          <a:blip r:embed="rId4"/>
          <a:srcRect/>
          <a:stretch>
            <a:fillRect/>
          </a:stretch>
        </p:blipFill>
        <p:spPr bwMode="auto">
          <a:xfrm>
            <a:off x="5715000" y="3657600"/>
            <a:ext cx="1700213" cy="2476500"/>
          </a:xfrm>
          <a:prstGeom prst="rect">
            <a:avLst/>
          </a:prstGeom>
          <a:noFill/>
          <a:ln w="9525">
            <a:noFill/>
            <a:miter lim="800000"/>
            <a:headEnd/>
            <a:tailEnd/>
          </a:ln>
        </p:spPr>
      </p:pic>
      <p:sp>
        <p:nvSpPr>
          <p:cNvPr id="19470" name="Text Box 14"/>
          <p:cNvSpPr txBox="1">
            <a:spLocks noChangeArrowheads="1"/>
          </p:cNvSpPr>
          <p:nvPr/>
        </p:nvSpPr>
        <p:spPr bwMode="auto">
          <a:xfrm>
            <a:off x="1524000" y="685800"/>
            <a:ext cx="6324600" cy="519113"/>
          </a:xfrm>
          <a:prstGeom prst="rect">
            <a:avLst/>
          </a:prstGeom>
          <a:noFill/>
          <a:ln w="9525">
            <a:noFill/>
            <a:miter lim="800000"/>
            <a:headEnd/>
            <a:tailEnd/>
          </a:ln>
        </p:spPr>
        <p:txBody>
          <a:bodyPr>
            <a:spAutoFit/>
          </a:bodyPr>
          <a:lstStyle/>
          <a:p>
            <a:pPr algn="ctr">
              <a:spcBef>
                <a:spcPct val="50000"/>
              </a:spcBef>
            </a:pPr>
            <a:r>
              <a:rPr lang="en-US" sz="2800" b="1">
                <a:solidFill>
                  <a:schemeClr val="tx2"/>
                </a:solidFill>
              </a:rPr>
              <a:t>Werner Heisenberg 1901-1976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2000"/>
                                        <p:tgtEl>
                                          <p:spTgt spid="19460"/>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9467"/>
                                        </p:tgtEl>
                                        <p:attrNameLst>
                                          <p:attrName>style.visibility</p:attrName>
                                        </p:attrNameLst>
                                      </p:cBhvr>
                                      <p:to>
                                        <p:strVal val="visible"/>
                                      </p:to>
                                    </p:set>
                                    <p:animEffect transition="in" filter="diamond(in)">
                                      <p:cBhvr>
                                        <p:cTn id="11" dur="1000"/>
                                        <p:tgtEl>
                                          <p:spTgt spid="1946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470">
                                            <p:txEl>
                                              <p:pRg st="0" end="0"/>
                                            </p:txEl>
                                          </p:spTgt>
                                        </p:tgtEl>
                                        <p:attrNameLst>
                                          <p:attrName>style.visibility</p:attrName>
                                        </p:attrNameLst>
                                      </p:cBhvr>
                                      <p:to>
                                        <p:strVal val="visible"/>
                                      </p:to>
                                    </p:set>
                                    <p:animEffect transition="in" filter="fade">
                                      <p:cBhvr>
                                        <p:cTn id="16" dur="2000"/>
                                        <p:tgtEl>
                                          <p:spTgt spid="19470">
                                            <p:txEl>
                                              <p:pRg st="0" end="0"/>
                                            </p:txEl>
                                          </p:spTgt>
                                        </p:tgtEl>
                                      </p:cBhvr>
                                    </p:animEffect>
                                  </p:childTnLst>
                                </p:cTn>
                              </p:par>
                            </p:childTnLst>
                          </p:cTn>
                        </p:par>
                        <p:par>
                          <p:cTn id="17" fill="hold">
                            <p:stCondLst>
                              <p:cond delay="2000"/>
                            </p:stCondLst>
                            <p:childTnLst>
                              <p:par>
                                <p:cTn id="18" presetID="8" presetClass="entr" presetSubtype="16" fill="hold" nodeType="afterEffect">
                                  <p:stCondLst>
                                    <p:cond delay="0"/>
                                  </p:stCondLst>
                                  <p:childTnLst>
                                    <p:set>
                                      <p:cBhvr>
                                        <p:cTn id="19" dur="1" fill="hold">
                                          <p:stCondLst>
                                            <p:cond delay="0"/>
                                          </p:stCondLst>
                                        </p:cTn>
                                        <p:tgtEl>
                                          <p:spTgt spid="19469"/>
                                        </p:tgtEl>
                                        <p:attrNameLst>
                                          <p:attrName>style.visibility</p:attrName>
                                        </p:attrNameLst>
                                      </p:cBhvr>
                                      <p:to>
                                        <p:strVal val="visible"/>
                                      </p:to>
                                    </p:set>
                                    <p:animEffect transition="in" filter="diamond(in)">
                                      <p:cBhvr>
                                        <p:cTn id="20" dur="1000"/>
                                        <p:tgtEl>
                                          <p:spTgt spid="1946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461">
                                            <p:txEl>
                                              <p:pRg st="0" end="0"/>
                                            </p:txEl>
                                          </p:spTgt>
                                        </p:tgtEl>
                                        <p:attrNameLst>
                                          <p:attrName>style.visibility</p:attrName>
                                        </p:attrNameLst>
                                      </p:cBhvr>
                                      <p:to>
                                        <p:strVal val="visible"/>
                                      </p:to>
                                    </p:set>
                                    <p:anim calcmode="lin" valueType="num">
                                      <p:cBhvr additive="base">
                                        <p:cTn id="25" dur="1000" fill="hold"/>
                                        <p:tgtEl>
                                          <p:spTgt spid="19461">
                                            <p:txEl>
                                              <p:pRg st="0" end="0"/>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94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9461">
                                            <p:txEl>
                                              <p:pRg st="1" end="1"/>
                                            </p:txEl>
                                          </p:spTgt>
                                        </p:tgtEl>
                                        <p:attrNameLst>
                                          <p:attrName>style.visibility</p:attrName>
                                        </p:attrNameLst>
                                      </p:cBhvr>
                                      <p:to>
                                        <p:strVal val="visible"/>
                                      </p:to>
                                    </p:set>
                                    <p:anim calcmode="lin" valueType="num">
                                      <p:cBhvr additive="base">
                                        <p:cTn id="31" dur="1000" fill="hold"/>
                                        <p:tgtEl>
                                          <p:spTgt spid="19461">
                                            <p:txEl>
                                              <p:pRg st="1" end="1"/>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946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9461">
                                            <p:txEl>
                                              <p:pRg st="2" end="2"/>
                                            </p:txEl>
                                          </p:spTgt>
                                        </p:tgtEl>
                                        <p:attrNameLst>
                                          <p:attrName>style.visibility</p:attrName>
                                        </p:attrNameLst>
                                      </p:cBhvr>
                                      <p:to>
                                        <p:strVal val="visible"/>
                                      </p:to>
                                    </p:set>
                                    <p:anim calcmode="lin" valueType="num">
                                      <p:cBhvr additive="base">
                                        <p:cTn id="37" dur="1000" fill="hold"/>
                                        <p:tgtEl>
                                          <p:spTgt spid="19461">
                                            <p:txEl>
                                              <p:pRg st="2" end="2"/>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946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461">
                                            <p:txEl>
                                              <p:pRg st="3" end="3"/>
                                            </p:txEl>
                                          </p:spTgt>
                                        </p:tgtEl>
                                        <p:attrNameLst>
                                          <p:attrName>style.visibility</p:attrName>
                                        </p:attrNameLst>
                                      </p:cBhvr>
                                      <p:to>
                                        <p:strVal val="visible"/>
                                      </p:to>
                                    </p:set>
                                    <p:anim calcmode="lin" valueType="num">
                                      <p:cBhvr additive="base">
                                        <p:cTn id="43" dur="1000" fill="hold"/>
                                        <p:tgtEl>
                                          <p:spTgt spid="19461">
                                            <p:txEl>
                                              <p:pRg st="3" end="3"/>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1946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mtClean="0">
                <a:ea typeface="ＭＳ Ｐゴシック"/>
                <a:cs typeface="ＭＳ Ｐゴシック"/>
              </a:rPr>
              <a:t>Orbitals</a:t>
            </a:r>
          </a:p>
        </p:txBody>
      </p:sp>
      <p:sp>
        <p:nvSpPr>
          <p:cNvPr id="46082"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46083" name="Picture 5" descr="atom-quantum"/>
          <p:cNvPicPr>
            <a:picLocks noChangeAspect="1" noChangeArrowheads="1"/>
          </p:cNvPicPr>
          <p:nvPr/>
        </p:nvPicPr>
        <p:blipFill>
          <a:blip r:embed="rId2"/>
          <a:srcRect/>
          <a:stretch>
            <a:fillRect/>
          </a:stretch>
        </p:blipFill>
        <p:spPr bwMode="auto">
          <a:xfrm>
            <a:off x="1676400" y="1524000"/>
            <a:ext cx="6172200"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z="4000" smtClean="0">
                <a:ea typeface="ＭＳ Ｐゴシック"/>
                <a:cs typeface="ＭＳ Ｐゴシック"/>
              </a:rPr>
              <a:t>Quantum Mechanical Theory</a:t>
            </a:r>
            <a:br>
              <a:rPr lang="en-US" sz="4000" smtClean="0">
                <a:ea typeface="ＭＳ Ｐゴシック"/>
                <a:cs typeface="ＭＳ Ｐゴシック"/>
              </a:rPr>
            </a:br>
            <a:r>
              <a:rPr lang="en-US" sz="2800" smtClean="0">
                <a:ea typeface="ＭＳ Ｐゴシック"/>
                <a:cs typeface="ＭＳ Ｐゴシック"/>
              </a:rPr>
              <a:t>Electron in a Hydrogen atom</a:t>
            </a:r>
            <a:endParaRPr lang="en-US" sz="4000" smtClean="0">
              <a:ea typeface="ＭＳ Ｐゴシック"/>
              <a:cs typeface="ＭＳ Ｐゴシック"/>
            </a:endParaRPr>
          </a:p>
        </p:txBody>
      </p:sp>
      <p:sp>
        <p:nvSpPr>
          <p:cNvPr id="47106"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47107" name="Picture 5" descr="Fig. 1: The wavefunctions of an electron in a hydrogen atom possessing definite energy (increasing downward: n = 1, 2, 3, ...) and angular momentum (increasing across: s, p, d,...). Brighter areas correspond to higher probability density for a position measurement. Wavefunctions like these are directly comparable to Chladni's figures of acoustic modes of vibration in classical physics and are indeed modes of oscillation as well: they possess a sharp energy and thus a sharp frequency. The angular momentum and energy are quantized, and only take on discrete values like those shown (as is the case for resonant frequencies in acoustics).">
            <a:hlinkClick r:id="rId2" tooltip="Fig. 1: The wavefunctions of an electron in a hydrogen atom possessing definite energy (increasing downward: n = 1, 2, 3, ...) and angular momentum (increasing across: s, p, d,...). Brighter areas correspond to higher probability density for a position measurement. Wavefunctions like these are directly comparable to Chladni's figures of acoustic modes of vibration in classical physics and are indeed modes of oscillation as well: they possess a sharp energy and thus a sharp frequency. The angular momentum and energy are quantized, and only take on discrete values like those shown (as is the case for resonant frequencies in acoustics)."/>
          </p:cNvPr>
          <p:cNvPicPr>
            <a:picLocks noChangeAspect="1" noChangeArrowheads="1"/>
          </p:cNvPicPr>
          <p:nvPr/>
        </p:nvPicPr>
        <p:blipFill>
          <a:blip r:embed="rId3"/>
          <a:srcRect/>
          <a:stretch>
            <a:fillRect/>
          </a:stretch>
        </p:blipFill>
        <p:spPr bwMode="auto">
          <a:xfrm>
            <a:off x="1676400" y="1752600"/>
            <a:ext cx="4752975" cy="4752975"/>
          </a:xfrm>
          <a:prstGeom prst="rect">
            <a:avLst/>
          </a:prstGeom>
          <a:noFill/>
          <a:ln w="9525">
            <a:noFill/>
            <a:miter lim="800000"/>
            <a:headEnd/>
            <a:tailEnd/>
          </a:ln>
        </p:spPr>
      </p:pic>
      <p:sp>
        <p:nvSpPr>
          <p:cNvPr id="21510" name="Text Box 6"/>
          <p:cNvSpPr txBox="1">
            <a:spLocks noChangeArrowheads="1"/>
          </p:cNvSpPr>
          <p:nvPr/>
        </p:nvSpPr>
        <p:spPr bwMode="auto">
          <a:xfrm>
            <a:off x="6553200" y="3352800"/>
            <a:ext cx="2362200" cy="946150"/>
          </a:xfrm>
          <a:prstGeom prst="rect">
            <a:avLst/>
          </a:prstGeom>
          <a:noFill/>
          <a:ln w="9525">
            <a:noFill/>
            <a:miter lim="800000"/>
            <a:headEnd/>
            <a:tailEnd/>
          </a:ln>
        </p:spPr>
        <p:txBody>
          <a:bodyPr>
            <a:spAutoFit/>
          </a:bodyPr>
          <a:lstStyle/>
          <a:p>
            <a:pPr algn="ctr">
              <a:spcBef>
                <a:spcPct val="50000"/>
              </a:spcBef>
            </a:pPr>
            <a:r>
              <a:rPr lang="en-US" sz="2800" b="1">
                <a:solidFill>
                  <a:srgbClr val="FF0000"/>
                </a:solidFill>
              </a:rPr>
              <a:t>Pick A Candy!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p:cTn id="7" dur="2000" fill="hold"/>
                                        <p:tgtEl>
                                          <p:spTgt spid="21510"/>
                                        </p:tgtEl>
                                        <p:attrNameLst>
                                          <p:attrName>ppt_w</p:attrName>
                                        </p:attrNameLst>
                                      </p:cBhvr>
                                      <p:tavLst>
                                        <p:tav tm="0">
                                          <p:val>
                                            <p:fltVal val="0"/>
                                          </p:val>
                                        </p:tav>
                                        <p:tav tm="100000">
                                          <p:val>
                                            <p:strVal val="#ppt_w"/>
                                          </p:val>
                                        </p:tav>
                                      </p:tavLst>
                                    </p:anim>
                                    <p:anim calcmode="lin" valueType="num">
                                      <p:cBhvr>
                                        <p:cTn id="8" dur="2000" fill="hold"/>
                                        <p:tgtEl>
                                          <p:spTgt spid="21510"/>
                                        </p:tgtEl>
                                        <p:attrNameLst>
                                          <p:attrName>ppt_h</p:attrName>
                                        </p:attrNameLst>
                                      </p:cBhvr>
                                      <p:tavLst>
                                        <p:tav tm="0">
                                          <p:val>
                                            <p:fltVal val="0"/>
                                          </p:val>
                                        </p:tav>
                                        <p:tav tm="100000">
                                          <p:val>
                                            <p:strVal val="#ppt_h"/>
                                          </p:val>
                                        </p:tav>
                                      </p:tavLst>
                                    </p:anim>
                                    <p:anim calcmode="lin" valueType="num">
                                      <p:cBhvr>
                                        <p:cTn id="9" dur="2000" fill="hold"/>
                                        <p:tgtEl>
                                          <p:spTgt spid="2151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15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619125" y="1371600"/>
          <a:ext cx="8524875" cy="4229100"/>
        </p:xfrm>
        <a:graphic>
          <a:graphicData uri="http://schemas.openxmlformats.org/presentationml/2006/ole">
            <mc:AlternateContent xmlns:mc="http://schemas.openxmlformats.org/markup-compatibility/2006">
              <mc:Choice xmlns:v="urn:schemas-microsoft-com:vml" Requires="v">
                <p:oleObj spid="_x0000_s48132" name="Document" r:id="rId3" imgW="8524654" imgH="4229123" progId="Word.Document.8">
                  <p:embed/>
                </p:oleObj>
              </mc:Choice>
              <mc:Fallback>
                <p:oleObj name="Document" r:id="rId3" imgW="8524654" imgH="4229123"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1371600"/>
                        <a:ext cx="8524875" cy="422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8131" name="Picture 3" descr="200px-Demokrit">
            <a:hlinkClick r:id="rId5" tooltip="Demokrit.jpeg"/>
          </p:cNvPr>
          <p:cNvPicPr>
            <a:picLocks noChangeAspect="1" noChangeArrowheads="1"/>
          </p:cNvPicPr>
          <p:nvPr/>
        </p:nvPicPr>
        <p:blipFill>
          <a:blip r:embed="rId6"/>
          <a:srcRect/>
          <a:stretch>
            <a:fillRect/>
          </a:stretch>
        </p:blipFill>
        <p:spPr bwMode="auto">
          <a:xfrm>
            <a:off x="609600" y="4953000"/>
            <a:ext cx="1004888" cy="1143000"/>
          </a:xfrm>
          <a:prstGeom prst="rect">
            <a:avLst/>
          </a:prstGeom>
          <a:noFill/>
          <a:ln w="9525">
            <a:noFill/>
            <a:miter lim="800000"/>
            <a:headEnd/>
            <a:tailEnd/>
          </a:ln>
        </p:spPr>
      </p:pic>
      <p:pic>
        <p:nvPicPr>
          <p:cNvPr id="48132" name="Picture 4" descr="John Dalton">
            <a:hlinkClick r:id="rId7" tooltip="John Dalton"/>
          </p:cNvPr>
          <p:cNvPicPr>
            <a:picLocks noChangeAspect="1" noChangeArrowheads="1"/>
          </p:cNvPicPr>
          <p:nvPr/>
        </p:nvPicPr>
        <p:blipFill>
          <a:blip r:embed="rId8"/>
          <a:srcRect/>
          <a:stretch>
            <a:fillRect/>
          </a:stretch>
        </p:blipFill>
        <p:spPr bwMode="auto">
          <a:xfrm>
            <a:off x="2362200" y="3200400"/>
            <a:ext cx="977900" cy="1295400"/>
          </a:xfrm>
          <a:prstGeom prst="rect">
            <a:avLst/>
          </a:prstGeom>
          <a:noFill/>
          <a:ln w="9525">
            <a:noFill/>
            <a:miter lim="800000"/>
            <a:headEnd/>
            <a:tailEnd/>
          </a:ln>
        </p:spPr>
      </p:pic>
      <p:pic>
        <p:nvPicPr>
          <p:cNvPr id="48133" name="Picture 5" descr="Sir Joseph John Thomson">
            <a:hlinkClick r:id="rId9" tooltip="Sir Joseph John Thomson"/>
          </p:cNvPr>
          <p:cNvPicPr>
            <a:picLocks noChangeAspect="1" noChangeArrowheads="1"/>
          </p:cNvPicPr>
          <p:nvPr/>
        </p:nvPicPr>
        <p:blipFill>
          <a:blip r:embed="rId10"/>
          <a:srcRect/>
          <a:stretch>
            <a:fillRect/>
          </a:stretch>
        </p:blipFill>
        <p:spPr bwMode="auto">
          <a:xfrm>
            <a:off x="3581400" y="2590800"/>
            <a:ext cx="928688" cy="1066800"/>
          </a:xfrm>
          <a:prstGeom prst="rect">
            <a:avLst/>
          </a:prstGeom>
          <a:noFill/>
          <a:ln w="9525">
            <a:noFill/>
            <a:miter lim="800000"/>
            <a:headEnd/>
            <a:tailEnd/>
          </a:ln>
        </p:spPr>
      </p:pic>
      <p:pic>
        <p:nvPicPr>
          <p:cNvPr id="48134" name="Picture 6" descr="Ernest Rutherford"/>
          <p:cNvPicPr>
            <a:picLocks noChangeAspect="1" noChangeArrowheads="1"/>
          </p:cNvPicPr>
          <p:nvPr/>
        </p:nvPicPr>
        <p:blipFill>
          <a:blip r:embed="rId11"/>
          <a:srcRect/>
          <a:stretch>
            <a:fillRect/>
          </a:stretch>
        </p:blipFill>
        <p:spPr bwMode="auto">
          <a:xfrm>
            <a:off x="4267200" y="5638800"/>
            <a:ext cx="706438" cy="990600"/>
          </a:xfrm>
          <a:prstGeom prst="rect">
            <a:avLst/>
          </a:prstGeom>
          <a:noFill/>
          <a:ln w="9525">
            <a:noFill/>
            <a:miter lim="800000"/>
            <a:headEnd/>
            <a:tailEnd/>
          </a:ln>
        </p:spPr>
      </p:pic>
      <p:pic>
        <p:nvPicPr>
          <p:cNvPr id="48135" name="Picture 7" descr="Niels Henrik David Bohr">
            <a:hlinkClick r:id="rId12" tooltip="Niels Henrik David Bohr"/>
          </p:cNvPr>
          <p:cNvPicPr>
            <a:picLocks noChangeAspect="1" noChangeArrowheads="1"/>
          </p:cNvPicPr>
          <p:nvPr/>
        </p:nvPicPr>
        <p:blipFill>
          <a:blip r:embed="rId13"/>
          <a:srcRect/>
          <a:stretch>
            <a:fillRect/>
          </a:stretch>
        </p:blipFill>
        <p:spPr bwMode="auto">
          <a:xfrm>
            <a:off x="5181600" y="2590800"/>
            <a:ext cx="793750" cy="1066800"/>
          </a:xfrm>
          <a:prstGeom prst="rect">
            <a:avLst/>
          </a:prstGeom>
          <a:noFill/>
          <a:ln w="9525">
            <a:noFill/>
            <a:miter lim="800000"/>
            <a:headEnd/>
            <a:tailEnd/>
          </a:ln>
        </p:spPr>
      </p:pic>
      <p:pic>
        <p:nvPicPr>
          <p:cNvPr id="32776" name="Picture 8" descr="Erwin Rudolf Josef Alexander Schrödinger">
            <a:hlinkClick r:id="rId14" tooltip="Erwin Rudolf Josef Alexander Schrödinger"/>
          </p:cNvPr>
          <p:cNvPicPr>
            <a:picLocks noChangeAspect="1" noChangeArrowheads="1"/>
          </p:cNvPicPr>
          <p:nvPr/>
        </p:nvPicPr>
        <p:blipFill>
          <a:blip r:embed="rId15"/>
          <a:srcRect/>
          <a:stretch>
            <a:fillRect/>
          </a:stretch>
        </p:blipFill>
        <p:spPr bwMode="auto">
          <a:xfrm>
            <a:off x="6019800" y="5715000"/>
            <a:ext cx="830263" cy="914400"/>
          </a:xfrm>
          <a:prstGeom prst="rect">
            <a:avLst/>
          </a:prstGeom>
          <a:noFill/>
          <a:ln w="9525">
            <a:noFill/>
            <a:miter lim="800000"/>
            <a:headEnd/>
            <a:tailEnd/>
          </a:ln>
        </p:spPr>
      </p:pic>
      <p:pic>
        <p:nvPicPr>
          <p:cNvPr id="32777" name="Picture 9" descr="GERheisenberg"/>
          <p:cNvPicPr>
            <a:picLocks noChangeAspect="1" noChangeArrowheads="1"/>
          </p:cNvPicPr>
          <p:nvPr/>
        </p:nvPicPr>
        <p:blipFill>
          <a:blip r:embed="rId16"/>
          <a:srcRect/>
          <a:stretch>
            <a:fillRect/>
          </a:stretch>
        </p:blipFill>
        <p:spPr bwMode="auto">
          <a:xfrm>
            <a:off x="7086600" y="5562600"/>
            <a:ext cx="731838"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diamond(in)">
                                      <p:cBhvr>
                                        <p:cTn id="7" dur="1000"/>
                                        <p:tgtEl>
                                          <p:spTgt spid="32776"/>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32777"/>
                                        </p:tgtEl>
                                        <p:attrNameLst>
                                          <p:attrName>style.visibility</p:attrName>
                                        </p:attrNameLst>
                                      </p:cBhvr>
                                      <p:to>
                                        <p:strVal val="visible"/>
                                      </p:to>
                                    </p:set>
                                    <p:animEffect transition="in" filter="diamond(in)">
                                      <p:cBhvr>
                                        <p:cTn id="11" dur="10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ea typeface="ＭＳ Ｐゴシック"/>
                <a:cs typeface="ＭＳ Ｐゴシック"/>
              </a:rPr>
              <a:t>Atomic Theories Timeline</a:t>
            </a:r>
          </a:p>
        </p:txBody>
      </p:sp>
      <p:graphicFrame>
        <p:nvGraphicFramePr>
          <p:cNvPr id="5181" name="Group 61"/>
          <p:cNvGraphicFramePr>
            <a:graphicFrameLocks noGrp="1"/>
          </p:cNvGraphicFramePr>
          <p:nvPr>
            <p:ph type="tbl" idx="1"/>
          </p:nvPr>
        </p:nvGraphicFramePr>
        <p:xfrm>
          <a:off x="457200" y="1600200"/>
          <a:ext cx="8458200" cy="4525964"/>
        </p:xfrm>
        <a:graphic>
          <a:graphicData uri="http://schemas.openxmlformats.org/drawingml/2006/table">
            <a:tbl>
              <a:tblPr/>
              <a:tblGrid>
                <a:gridCol w="1295400"/>
                <a:gridCol w="1371600"/>
                <a:gridCol w="863600"/>
                <a:gridCol w="1270000"/>
                <a:gridCol w="1295400"/>
                <a:gridCol w="762000"/>
                <a:gridCol w="1600200"/>
              </a:tblGrid>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Democritus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Dalton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Thomson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Rutherford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Bohr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Schrödinger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66FF"/>
                          </a:solidFill>
                          <a:effectLst/>
                          <a:latin typeface="Arial" charset="0"/>
                          <a:ea typeface="ＭＳ Ｐゴシック" charset="-128"/>
                        </a:rPr>
                        <a:t>Heisenberg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Time Frame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Key Points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Candy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Model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eaLnBrk="1" hangingPunct="1"/>
            <a:r>
              <a:rPr lang="en-US" sz="4000" smtClean="0">
                <a:ea typeface="ＭＳ Ｐゴシック"/>
                <a:cs typeface="ＭＳ Ｐゴシック"/>
              </a:rPr>
              <a:t>Democritus</a:t>
            </a:r>
            <a:br>
              <a:rPr lang="en-US" sz="4000" smtClean="0">
                <a:ea typeface="ＭＳ Ｐゴシック"/>
                <a:cs typeface="ＭＳ Ｐゴシック"/>
              </a:rPr>
            </a:br>
            <a:r>
              <a:rPr lang="en-US" sz="4000" smtClean="0">
                <a:ea typeface="ＭＳ Ｐゴシック"/>
                <a:cs typeface="ＭＳ Ｐゴシック"/>
              </a:rPr>
              <a:t>460 – 370 B.C.</a:t>
            </a:r>
          </a:p>
        </p:txBody>
      </p:sp>
      <p:sp>
        <p:nvSpPr>
          <p:cNvPr id="6149" name="Rectangle 5"/>
          <p:cNvSpPr>
            <a:spLocks noGrp="1" noChangeArrowheads="1"/>
          </p:cNvSpPr>
          <p:nvPr>
            <p:ph type="body" sz="half" idx="1"/>
          </p:nvPr>
        </p:nvSpPr>
        <p:spPr/>
        <p:txBody>
          <a:bodyPr/>
          <a:lstStyle/>
          <a:p>
            <a:pPr eaLnBrk="1" hangingPunct="1">
              <a:lnSpc>
                <a:spcPct val="80000"/>
              </a:lnSpc>
            </a:pPr>
            <a:r>
              <a:rPr lang="en-US" sz="2400" smtClean="0">
                <a:ea typeface="ＭＳ Ｐゴシック"/>
                <a:cs typeface="ＭＳ Ｐゴシック"/>
              </a:rPr>
              <a:t>There are various basic elements from which all matter is made</a:t>
            </a:r>
          </a:p>
          <a:p>
            <a:pPr eaLnBrk="1" hangingPunct="1">
              <a:lnSpc>
                <a:spcPct val="80000"/>
              </a:lnSpc>
            </a:pPr>
            <a:r>
              <a:rPr lang="en-US" sz="2400" smtClean="0">
                <a:ea typeface="ＭＳ Ｐゴシック"/>
                <a:cs typeface="ＭＳ Ｐゴシック"/>
              </a:rPr>
              <a:t>Everything is composed of small atoms moving in a void</a:t>
            </a:r>
          </a:p>
          <a:p>
            <a:pPr eaLnBrk="1" hangingPunct="1">
              <a:lnSpc>
                <a:spcPct val="80000"/>
              </a:lnSpc>
            </a:pPr>
            <a:r>
              <a:rPr lang="en-US" sz="2400" smtClean="0">
                <a:ea typeface="ＭＳ Ｐゴシック"/>
                <a:cs typeface="ＭＳ Ｐゴシック"/>
              </a:rPr>
              <a:t>Some atoms are round, pointy, oily, have hooks, etc. to account for their properties</a:t>
            </a:r>
          </a:p>
          <a:p>
            <a:pPr eaLnBrk="1" hangingPunct="1">
              <a:lnSpc>
                <a:spcPct val="80000"/>
              </a:lnSpc>
            </a:pPr>
            <a:r>
              <a:rPr lang="en-US" sz="2400" smtClean="0">
                <a:ea typeface="ＭＳ Ｐゴシック"/>
                <a:cs typeface="ＭＳ Ｐゴシック"/>
              </a:rPr>
              <a:t>Ideas rejected by leading philosophers because void = no existence</a:t>
            </a:r>
          </a:p>
        </p:txBody>
      </p:sp>
      <p:pic>
        <p:nvPicPr>
          <p:cNvPr id="22531" name="Picture 10" descr="200px-Demokrit">
            <a:hlinkClick r:id="rId2" tooltip="Demokrit.jpeg"/>
          </p:cNvPr>
          <p:cNvPicPr>
            <a:picLocks noChangeAspect="1" noChangeArrowheads="1"/>
          </p:cNvPicPr>
          <p:nvPr/>
        </p:nvPicPr>
        <p:blipFill>
          <a:blip r:embed="rId3"/>
          <a:srcRect/>
          <a:stretch>
            <a:fillRect/>
          </a:stretch>
        </p:blipFill>
        <p:spPr bwMode="auto">
          <a:xfrm>
            <a:off x="4672013" y="1600200"/>
            <a:ext cx="3951287" cy="4495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20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Effect transition="in" filter="fade">
                                      <p:cBhvr>
                                        <p:cTn id="12" dur="2000"/>
                                        <p:tgtEl>
                                          <p:spTgt spid="61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xEl>
                                              <p:pRg st="1" end="1"/>
                                            </p:txEl>
                                          </p:spTgt>
                                        </p:tgtEl>
                                        <p:attrNameLst>
                                          <p:attrName>style.visibility</p:attrName>
                                        </p:attrNameLst>
                                      </p:cBhvr>
                                      <p:to>
                                        <p:strVal val="visible"/>
                                      </p:to>
                                    </p:set>
                                    <p:animEffect transition="in" filter="fade">
                                      <p:cBhvr>
                                        <p:cTn id="17" dur="2000"/>
                                        <p:tgtEl>
                                          <p:spTgt spid="61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9">
                                            <p:txEl>
                                              <p:pRg st="2" end="2"/>
                                            </p:txEl>
                                          </p:spTgt>
                                        </p:tgtEl>
                                        <p:attrNameLst>
                                          <p:attrName>style.visibility</p:attrName>
                                        </p:attrNameLst>
                                      </p:cBhvr>
                                      <p:to>
                                        <p:strVal val="visible"/>
                                      </p:to>
                                    </p:set>
                                    <p:animEffect transition="in" filter="fade">
                                      <p:cBhvr>
                                        <p:cTn id="22" dur="2000"/>
                                        <p:tgtEl>
                                          <p:spTgt spid="61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9">
                                            <p:txEl>
                                              <p:pRg st="3" end="3"/>
                                            </p:txEl>
                                          </p:spTgt>
                                        </p:tgtEl>
                                        <p:attrNameLst>
                                          <p:attrName>style.visibility</p:attrName>
                                        </p:attrNameLst>
                                      </p:cBhvr>
                                      <p:to>
                                        <p:strVal val="visible"/>
                                      </p:to>
                                    </p:set>
                                    <p:animEffect transition="in" filter="fade">
                                      <p:cBhvr>
                                        <p:cTn id="27" dur="2000"/>
                                        <p:tgtEl>
                                          <p:spTgt spid="61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ea typeface="ＭＳ Ｐゴシック"/>
                <a:cs typeface="ＭＳ Ｐゴシック"/>
              </a:rPr>
              <a:t>First Concept of an Atom</a:t>
            </a:r>
          </a:p>
        </p:txBody>
      </p:sp>
      <p:sp>
        <p:nvSpPr>
          <p:cNvPr id="23554"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31751" name="Picture 7" descr="democritus">
            <a:hlinkClick r:id="rId2"/>
          </p:cNvPr>
          <p:cNvPicPr>
            <a:picLocks noChangeAspect="1" noChangeArrowheads="1"/>
          </p:cNvPicPr>
          <p:nvPr/>
        </p:nvPicPr>
        <p:blipFill>
          <a:blip r:embed="rId3"/>
          <a:srcRect/>
          <a:stretch>
            <a:fillRect/>
          </a:stretch>
        </p:blipFill>
        <p:spPr bwMode="auto">
          <a:xfrm>
            <a:off x="3390900" y="1676400"/>
            <a:ext cx="2590800" cy="3886200"/>
          </a:xfrm>
          <a:prstGeom prst="rect">
            <a:avLst/>
          </a:prstGeom>
          <a:noFill/>
          <a:ln w="9525">
            <a:noFill/>
            <a:miter lim="800000"/>
            <a:headEnd/>
            <a:tailEnd/>
          </a:ln>
        </p:spPr>
      </p:pic>
      <p:sp>
        <p:nvSpPr>
          <p:cNvPr id="31752" name="Text Box 8"/>
          <p:cNvSpPr txBox="1">
            <a:spLocks noChangeArrowheads="1"/>
          </p:cNvSpPr>
          <p:nvPr/>
        </p:nvSpPr>
        <p:spPr bwMode="auto">
          <a:xfrm>
            <a:off x="1371600" y="5715000"/>
            <a:ext cx="6553200" cy="519113"/>
          </a:xfrm>
          <a:prstGeom prst="rect">
            <a:avLst/>
          </a:prstGeom>
          <a:noFill/>
          <a:ln w="9525">
            <a:noFill/>
            <a:miter lim="800000"/>
            <a:headEnd/>
            <a:tailEnd/>
          </a:ln>
        </p:spPr>
        <p:txBody>
          <a:bodyPr>
            <a:spAutoFit/>
          </a:bodyPr>
          <a:lstStyle/>
          <a:p>
            <a:pPr algn="ctr">
              <a:spcBef>
                <a:spcPct val="50000"/>
              </a:spcBef>
            </a:pPr>
            <a:r>
              <a:rPr lang="en-US" sz="2800">
                <a:solidFill>
                  <a:srgbClr val="FF0000"/>
                </a:solidFill>
              </a:rPr>
              <a:t>Pick a Candy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51"/>
                                        </p:tgtEl>
                                        <p:attrNameLst>
                                          <p:attrName>style.visibility</p:attrName>
                                        </p:attrNameLst>
                                      </p:cBhvr>
                                      <p:to>
                                        <p:strVal val="visible"/>
                                      </p:to>
                                    </p:set>
                                    <p:anim calcmode="lin" valueType="num">
                                      <p:cBhvr additive="base">
                                        <p:cTn id="7" dur="1000" fill="hold"/>
                                        <p:tgtEl>
                                          <p:spTgt spid="31751"/>
                                        </p:tgtEl>
                                        <p:attrNameLst>
                                          <p:attrName>ppt_x</p:attrName>
                                        </p:attrNameLst>
                                      </p:cBhvr>
                                      <p:tavLst>
                                        <p:tav tm="0">
                                          <p:val>
                                            <p:strVal val="#ppt_x"/>
                                          </p:val>
                                        </p:tav>
                                        <p:tav tm="100000">
                                          <p:val>
                                            <p:strVal val="#ppt_x"/>
                                          </p:val>
                                        </p:tav>
                                      </p:tavLst>
                                    </p:anim>
                                    <p:anim calcmode="lin" valueType="num">
                                      <p:cBhvr additive="base">
                                        <p:cTn id="8" dur="1000" fill="hold"/>
                                        <p:tgtEl>
                                          <p:spTgt spid="317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31752">
                                            <p:txEl>
                                              <p:pRg st="0" end="0"/>
                                            </p:txEl>
                                          </p:spTgt>
                                        </p:tgtEl>
                                        <p:attrNameLst>
                                          <p:attrName>style.visibility</p:attrName>
                                        </p:attrNameLst>
                                      </p:cBhvr>
                                      <p:to>
                                        <p:strVal val="visible"/>
                                      </p:to>
                                    </p:set>
                                    <p:anim calcmode="lin" valueType="num">
                                      <p:cBhvr>
                                        <p:cTn id="13" dur="1000" fill="hold"/>
                                        <p:tgtEl>
                                          <p:spTgt spid="3175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1752">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175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175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noChangeArrowheads="1"/>
          </p:cNvSpPr>
          <p:nvPr>
            <p:ph type="title"/>
          </p:nvPr>
        </p:nvSpPr>
        <p:spPr/>
        <p:txBody>
          <a:bodyPr/>
          <a:lstStyle/>
          <a:p>
            <a:pPr eaLnBrk="1" hangingPunct="1"/>
            <a:r>
              <a:rPr lang="en-US" sz="4000" smtClean="0">
                <a:ea typeface="ＭＳ Ｐゴシック"/>
                <a:cs typeface="ＭＳ Ｐゴシック"/>
              </a:rPr>
              <a:t>John Dalton</a:t>
            </a:r>
            <a:br>
              <a:rPr lang="en-US" sz="4000" smtClean="0">
                <a:ea typeface="ＭＳ Ｐゴシック"/>
                <a:cs typeface="ＭＳ Ｐゴシック"/>
              </a:rPr>
            </a:br>
            <a:r>
              <a:rPr lang="en-US" sz="4000" smtClean="0">
                <a:ea typeface="ＭＳ Ｐゴシック"/>
                <a:cs typeface="ＭＳ Ｐゴシック"/>
              </a:rPr>
              <a:t>1766-1844</a:t>
            </a:r>
          </a:p>
        </p:txBody>
      </p:sp>
      <p:sp>
        <p:nvSpPr>
          <p:cNvPr id="8198" name="Rectangle 6"/>
          <p:cNvSpPr>
            <a:spLocks noGrp="1" noChangeArrowheads="1"/>
          </p:cNvSpPr>
          <p:nvPr>
            <p:ph type="body" sz="half" idx="2"/>
          </p:nvPr>
        </p:nvSpPr>
        <p:spPr/>
        <p:txBody>
          <a:bodyPr/>
          <a:lstStyle/>
          <a:p>
            <a:pPr eaLnBrk="1" hangingPunct="1">
              <a:lnSpc>
                <a:spcPct val="90000"/>
              </a:lnSpc>
            </a:pPr>
            <a:r>
              <a:rPr lang="en-US" sz="2000" smtClean="0">
                <a:ea typeface="ＭＳ Ｐゴシック"/>
                <a:cs typeface="ＭＳ Ｐゴシック"/>
              </a:rPr>
              <a:t>Introduced his ideas in 1803</a:t>
            </a:r>
          </a:p>
          <a:p>
            <a:pPr eaLnBrk="1" hangingPunct="1">
              <a:lnSpc>
                <a:spcPct val="90000"/>
              </a:lnSpc>
            </a:pPr>
            <a:r>
              <a:rPr lang="en-US" sz="2000" smtClean="0">
                <a:ea typeface="ＭＳ Ｐゴシック"/>
                <a:cs typeface="ＭＳ Ｐゴシック"/>
              </a:rPr>
              <a:t>Each element is composed of </a:t>
            </a:r>
            <a:r>
              <a:rPr lang="en-US" sz="2000" smtClean="0">
                <a:solidFill>
                  <a:srgbClr val="0066FF"/>
                </a:solidFill>
                <a:ea typeface="ＭＳ Ｐゴシック"/>
                <a:cs typeface="ＭＳ Ｐゴシック"/>
              </a:rPr>
              <a:t>extremely small particles called atoms</a:t>
            </a:r>
          </a:p>
          <a:p>
            <a:pPr eaLnBrk="1" hangingPunct="1">
              <a:lnSpc>
                <a:spcPct val="90000"/>
              </a:lnSpc>
            </a:pPr>
            <a:r>
              <a:rPr lang="en-US" sz="2000" smtClean="0">
                <a:ea typeface="ＭＳ Ｐゴシック"/>
                <a:cs typeface="ＭＳ Ｐゴシック"/>
              </a:rPr>
              <a:t>All the atoms of a given element</a:t>
            </a:r>
            <a:r>
              <a:rPr lang="en-US" sz="2000" smtClean="0">
                <a:solidFill>
                  <a:schemeClr val="accent2"/>
                </a:solidFill>
                <a:ea typeface="ＭＳ Ｐゴシック"/>
                <a:cs typeface="ＭＳ Ｐゴシック"/>
              </a:rPr>
              <a:t> </a:t>
            </a:r>
            <a:r>
              <a:rPr lang="en-US" sz="2000" smtClean="0">
                <a:solidFill>
                  <a:srgbClr val="FF0000"/>
                </a:solidFill>
                <a:ea typeface="ＭＳ Ｐゴシック"/>
                <a:cs typeface="ＭＳ Ｐゴシック"/>
              </a:rPr>
              <a:t>are identical, </a:t>
            </a:r>
            <a:r>
              <a:rPr lang="en-US" sz="2000" smtClean="0">
                <a:ea typeface="ＭＳ Ｐゴシック"/>
                <a:cs typeface="ＭＳ Ｐゴシック"/>
              </a:rPr>
              <a:t>but </a:t>
            </a:r>
            <a:r>
              <a:rPr lang="en-US" sz="2000" smtClean="0">
                <a:solidFill>
                  <a:srgbClr val="0066FF"/>
                </a:solidFill>
                <a:ea typeface="ＭＳ Ｐゴシック"/>
                <a:cs typeface="ＭＳ Ｐゴシック"/>
              </a:rPr>
              <a:t>they differ from those of any other element</a:t>
            </a:r>
          </a:p>
          <a:p>
            <a:pPr eaLnBrk="1" hangingPunct="1">
              <a:lnSpc>
                <a:spcPct val="90000"/>
              </a:lnSpc>
            </a:pPr>
            <a:r>
              <a:rPr lang="en-US" sz="2000" smtClean="0">
                <a:ea typeface="ＭＳ Ｐゴシック"/>
                <a:cs typeface="ＭＳ Ｐゴシック"/>
              </a:rPr>
              <a:t>Atoms are </a:t>
            </a:r>
            <a:r>
              <a:rPr lang="en-US" sz="2000" smtClean="0">
                <a:solidFill>
                  <a:srgbClr val="0066FF"/>
                </a:solidFill>
                <a:ea typeface="ＭＳ Ｐゴシック"/>
                <a:cs typeface="ＭＳ Ｐゴシック"/>
              </a:rPr>
              <a:t>neither created nor destroyed</a:t>
            </a:r>
            <a:r>
              <a:rPr lang="en-US" sz="2000" smtClean="0">
                <a:solidFill>
                  <a:schemeClr val="accent2"/>
                </a:solidFill>
                <a:ea typeface="ＭＳ Ｐゴシック"/>
                <a:cs typeface="ＭＳ Ｐゴシック"/>
              </a:rPr>
              <a:t> </a:t>
            </a:r>
            <a:r>
              <a:rPr lang="en-US" sz="2000" smtClean="0">
                <a:ea typeface="ＭＳ Ｐゴシック"/>
                <a:cs typeface="ＭＳ Ｐゴシック"/>
              </a:rPr>
              <a:t>in any chemical reaction</a:t>
            </a:r>
          </a:p>
          <a:p>
            <a:pPr eaLnBrk="1" hangingPunct="1">
              <a:lnSpc>
                <a:spcPct val="90000"/>
              </a:lnSpc>
            </a:pPr>
            <a:r>
              <a:rPr lang="en-US" sz="2000" smtClean="0">
                <a:solidFill>
                  <a:schemeClr val="accent2"/>
                </a:solidFill>
                <a:ea typeface="ＭＳ Ｐゴシック"/>
                <a:cs typeface="ＭＳ Ｐゴシック"/>
              </a:rPr>
              <a:t> </a:t>
            </a:r>
            <a:r>
              <a:rPr lang="en-US" sz="2000" smtClean="0">
                <a:ea typeface="ＭＳ Ｐゴシック"/>
                <a:cs typeface="ＭＳ Ｐゴシック"/>
              </a:rPr>
              <a:t>A given compound </a:t>
            </a:r>
            <a:r>
              <a:rPr lang="en-US" sz="2000" smtClean="0">
                <a:solidFill>
                  <a:srgbClr val="0066FF"/>
                </a:solidFill>
                <a:ea typeface="ＭＳ Ｐゴシック"/>
                <a:cs typeface="ＭＳ Ｐゴシック"/>
              </a:rPr>
              <a:t>always has the same relative numbers and kinds of atoms</a:t>
            </a:r>
          </a:p>
        </p:txBody>
      </p:sp>
      <p:pic>
        <p:nvPicPr>
          <p:cNvPr id="24579" name="Picture 8" descr="John Dalton">
            <a:hlinkClick r:id="rId2" tooltip="John Dalton"/>
          </p:cNvPr>
          <p:cNvPicPr>
            <a:picLocks noGrp="1" noChangeAspect="1" noChangeArrowheads="1"/>
          </p:cNvPicPr>
          <p:nvPr>
            <p:ph type="clipArt" sz="half" idx="1"/>
          </p:nvPr>
        </p:nvPicPr>
        <p:blipFill>
          <a:blip r:embed="rId3"/>
          <a:srcRect/>
          <a:stretch>
            <a:fillRect/>
          </a:stretch>
        </p:blipFill>
        <p:spPr>
          <a:xfrm>
            <a:off x="920750" y="1600200"/>
            <a:ext cx="3395663" cy="4495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blinds(horizontal)">
                                      <p:cBhvr>
                                        <p:cTn id="7" dur="10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blinds(horizontal)">
                                      <p:cBhvr>
                                        <p:cTn id="12" dur="10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blinds(horizontal)">
                                      <p:cBhvr>
                                        <p:cTn id="17" dur="10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blinds(horizontal)">
                                      <p:cBhvr>
                                        <p:cTn id="22" dur="10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blinds(horizontal)">
                                      <p:cBhvr>
                                        <p:cTn id="27" dur="1000"/>
                                        <p:tgtEl>
                                          <p:spTgt spid="81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ea typeface="ＭＳ Ｐゴシック"/>
                <a:cs typeface="ＭＳ Ｐゴシック"/>
              </a:rPr>
              <a:t>Dalton’s Model</a:t>
            </a:r>
          </a:p>
        </p:txBody>
      </p:sp>
      <p:sp>
        <p:nvSpPr>
          <p:cNvPr id="25602"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30725" name="Picture 5" descr="1803_dalton2"/>
          <p:cNvPicPr>
            <a:picLocks noChangeAspect="1" noChangeArrowheads="1"/>
          </p:cNvPicPr>
          <p:nvPr/>
        </p:nvPicPr>
        <p:blipFill>
          <a:blip r:embed="rId2"/>
          <a:srcRect/>
          <a:stretch>
            <a:fillRect/>
          </a:stretch>
        </p:blipFill>
        <p:spPr bwMode="auto">
          <a:xfrm>
            <a:off x="1524000" y="1143000"/>
            <a:ext cx="6096000" cy="4610100"/>
          </a:xfrm>
          <a:prstGeom prst="rect">
            <a:avLst/>
          </a:prstGeom>
          <a:noFill/>
          <a:ln w="9525">
            <a:noFill/>
            <a:miter lim="800000"/>
            <a:headEnd/>
            <a:tailEnd/>
          </a:ln>
        </p:spPr>
      </p:pic>
      <p:sp>
        <p:nvSpPr>
          <p:cNvPr id="25604" name="Text Box 6"/>
          <p:cNvSpPr txBox="1">
            <a:spLocks noChangeArrowheads="1"/>
          </p:cNvSpPr>
          <p:nvPr/>
        </p:nvSpPr>
        <p:spPr bwMode="auto">
          <a:xfrm>
            <a:off x="1676400" y="6096000"/>
            <a:ext cx="5867400" cy="366713"/>
          </a:xfrm>
          <a:prstGeom prst="rect">
            <a:avLst/>
          </a:prstGeom>
          <a:noFill/>
          <a:ln w="9525">
            <a:noFill/>
            <a:miter lim="800000"/>
            <a:headEnd/>
            <a:tailEnd/>
          </a:ln>
        </p:spPr>
        <p:txBody>
          <a:bodyPr>
            <a:spAutoFit/>
          </a:bodyPr>
          <a:lstStyle/>
          <a:p>
            <a:pPr>
              <a:spcBef>
                <a:spcPct val="50000"/>
              </a:spcBef>
            </a:pPr>
            <a:endParaRPr lang="en-US"/>
          </a:p>
        </p:txBody>
      </p:sp>
      <p:sp>
        <p:nvSpPr>
          <p:cNvPr id="30727" name="Rectangle 7"/>
          <p:cNvSpPr>
            <a:spLocks noChangeArrowheads="1"/>
          </p:cNvSpPr>
          <p:nvPr/>
        </p:nvSpPr>
        <p:spPr bwMode="auto">
          <a:xfrm>
            <a:off x="3657600" y="5972175"/>
            <a:ext cx="2617788" cy="519113"/>
          </a:xfrm>
          <a:prstGeom prst="rect">
            <a:avLst/>
          </a:prstGeom>
          <a:noFill/>
          <a:ln w="9525">
            <a:noFill/>
            <a:miter lim="800000"/>
            <a:headEnd/>
            <a:tailEnd/>
          </a:ln>
        </p:spPr>
        <p:txBody>
          <a:bodyPr wrap="none">
            <a:spAutoFit/>
          </a:bodyPr>
          <a:lstStyle/>
          <a:p>
            <a:pPr>
              <a:spcBef>
                <a:spcPct val="50000"/>
              </a:spcBef>
            </a:pPr>
            <a:r>
              <a:rPr lang="en-US" sz="2800" b="1">
                <a:solidFill>
                  <a:srgbClr val="FF0000"/>
                </a:solidFill>
              </a:rPr>
              <a:t>Pick a Candy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checkerboard(across)">
                                      <p:cBhvr>
                                        <p:cTn id="7" dur="10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30727">
                                            <p:txEl>
                                              <p:pRg st="0" end="0"/>
                                            </p:txEl>
                                          </p:spTgt>
                                        </p:tgtEl>
                                        <p:attrNameLst>
                                          <p:attrName>style.visibility</p:attrName>
                                        </p:attrNameLst>
                                      </p:cBhvr>
                                      <p:to>
                                        <p:strVal val="visible"/>
                                      </p:to>
                                    </p:set>
                                    <p:anim calcmode="lin" valueType="num">
                                      <p:cBhvr>
                                        <p:cTn id="12" dur="1000" fill="hold"/>
                                        <p:tgtEl>
                                          <p:spTgt spid="3072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0727">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07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07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eaLnBrk="1" hangingPunct="1"/>
            <a:r>
              <a:rPr lang="en-US" sz="4000" smtClean="0">
                <a:ea typeface="ＭＳ Ｐゴシック"/>
                <a:cs typeface="ＭＳ Ｐゴシック"/>
              </a:rPr>
              <a:t>J.J. Thomson</a:t>
            </a:r>
            <a:br>
              <a:rPr lang="en-US" sz="4000" smtClean="0">
                <a:ea typeface="ＭＳ Ｐゴシック"/>
                <a:cs typeface="ＭＳ Ｐゴシック"/>
              </a:rPr>
            </a:br>
            <a:r>
              <a:rPr lang="en-US" sz="4000" smtClean="0">
                <a:ea typeface="ＭＳ Ｐゴシック"/>
                <a:cs typeface="ＭＳ Ｐゴシック"/>
              </a:rPr>
              <a:t>1856-1940</a:t>
            </a:r>
          </a:p>
        </p:txBody>
      </p:sp>
      <p:sp>
        <p:nvSpPr>
          <p:cNvPr id="10245" name="Rectangle 5"/>
          <p:cNvSpPr>
            <a:spLocks noGrp="1" noChangeArrowheads="1"/>
          </p:cNvSpPr>
          <p:nvPr>
            <p:ph type="body" sz="half" idx="1"/>
          </p:nvPr>
        </p:nvSpPr>
        <p:spPr/>
        <p:txBody>
          <a:bodyPr/>
          <a:lstStyle/>
          <a:p>
            <a:pPr eaLnBrk="1" hangingPunct="1"/>
            <a:r>
              <a:rPr lang="en-US" sz="2800" smtClean="0">
                <a:ea typeface="ＭＳ Ｐゴシック"/>
                <a:cs typeface="ＭＳ Ｐゴシック"/>
              </a:rPr>
              <a:t>Discovered electron 1897 – Cathode Ray Experiment</a:t>
            </a:r>
          </a:p>
          <a:p>
            <a:pPr eaLnBrk="1" hangingPunct="1"/>
            <a:r>
              <a:rPr lang="en-US" sz="2800" smtClean="0">
                <a:ea typeface="ＭＳ Ｐゴシック"/>
                <a:cs typeface="ＭＳ Ｐゴシック"/>
              </a:rPr>
              <a:t>Plum Pudding model 1904</a:t>
            </a:r>
          </a:p>
          <a:p>
            <a:pPr lvl="1" eaLnBrk="1" hangingPunct="1"/>
            <a:r>
              <a:rPr lang="en-US" sz="2400" smtClean="0">
                <a:ea typeface="ＭＳ Ｐゴシック"/>
              </a:rPr>
              <a:t>Electrons in a </a:t>
            </a:r>
            <a:r>
              <a:rPr lang="en-US" sz="2400" i="1" smtClean="0">
                <a:solidFill>
                  <a:srgbClr val="FF0000"/>
                </a:solidFill>
                <a:ea typeface="ＭＳ Ｐゴシック"/>
              </a:rPr>
              <a:t>soup</a:t>
            </a:r>
            <a:r>
              <a:rPr lang="en-US" sz="2400" i="1" smtClean="0">
                <a:ea typeface="ＭＳ Ｐゴシック"/>
              </a:rPr>
              <a:t> </a:t>
            </a:r>
            <a:r>
              <a:rPr lang="en-US" sz="2400" smtClean="0">
                <a:ea typeface="ＭＳ Ｐゴシック"/>
              </a:rPr>
              <a:t>of positive charges</a:t>
            </a:r>
          </a:p>
          <a:p>
            <a:pPr eaLnBrk="1" hangingPunct="1"/>
            <a:r>
              <a:rPr lang="en-US" sz="2800" smtClean="0">
                <a:ea typeface="ＭＳ Ｐゴシック"/>
                <a:cs typeface="ＭＳ Ｐゴシック"/>
              </a:rPr>
              <a:t>Discovered isotopes 1913</a:t>
            </a:r>
          </a:p>
          <a:p>
            <a:pPr eaLnBrk="1" hangingPunct="1"/>
            <a:endParaRPr lang="en-US" sz="2800" i="1" smtClean="0">
              <a:ea typeface="ＭＳ Ｐゴシック"/>
              <a:cs typeface="ＭＳ Ｐゴシック"/>
            </a:endParaRPr>
          </a:p>
        </p:txBody>
      </p:sp>
      <p:pic>
        <p:nvPicPr>
          <p:cNvPr id="26627" name="Picture 11" descr="Sir Joseph John Thomson">
            <a:hlinkClick r:id="rId2" tooltip="Sir Joseph John Thomson"/>
          </p:cNvPr>
          <p:cNvPicPr>
            <a:picLocks noGrp="1" noChangeAspect="1" noChangeArrowheads="1"/>
          </p:cNvPicPr>
          <p:nvPr>
            <p:ph type="clipArt" sz="half" idx="2"/>
          </p:nvPr>
        </p:nvPicPr>
        <p:blipFill>
          <a:blip r:embed="rId3"/>
          <a:srcRect/>
          <a:stretch>
            <a:fillRect/>
          </a:stretch>
        </p:blipFill>
        <p:spPr>
          <a:xfrm>
            <a:off x="4757738" y="1676400"/>
            <a:ext cx="3843337" cy="4419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1000" fill="hold"/>
                                        <p:tgtEl>
                                          <p:spTgt spid="1024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1000" fill="hold"/>
                                        <p:tgtEl>
                                          <p:spTgt spid="10245">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0245">
                                            <p:txEl>
                                              <p:pRg st="2" end="2"/>
                                            </p:txEl>
                                          </p:spTgt>
                                        </p:tgtEl>
                                        <p:attrNameLst>
                                          <p:attrName>style.visibility</p:attrName>
                                        </p:attrNameLst>
                                      </p:cBhvr>
                                      <p:to>
                                        <p:strVal val="visible"/>
                                      </p:to>
                                    </p:set>
                                    <p:anim calcmode="lin" valueType="num">
                                      <p:cBhvr additive="base">
                                        <p:cTn id="18" dur="2000" fill="hold"/>
                                        <p:tgtEl>
                                          <p:spTgt spid="10245">
                                            <p:txEl>
                                              <p:pRg st="2" end="2"/>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0245">
                                            <p:txEl>
                                              <p:pRg st="3" end="3"/>
                                            </p:txEl>
                                          </p:spTgt>
                                        </p:tgtEl>
                                        <p:attrNameLst>
                                          <p:attrName>style.visibility</p:attrName>
                                        </p:attrNameLst>
                                      </p:cBhvr>
                                      <p:to>
                                        <p:strVal val="visible"/>
                                      </p:to>
                                    </p:set>
                                    <p:anim calcmode="lin" valueType="num">
                                      <p:cBhvr additive="base">
                                        <p:cTn id="24" dur="1000" fill="hold"/>
                                        <p:tgtEl>
                                          <p:spTgt spid="10245">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ea typeface="ＭＳ Ｐゴシック"/>
                <a:cs typeface="ＭＳ Ｐゴシック"/>
              </a:rPr>
              <a:t>Cathode Ray Tube Experiment</a:t>
            </a:r>
          </a:p>
        </p:txBody>
      </p:sp>
      <p:sp>
        <p:nvSpPr>
          <p:cNvPr id="28674" name="Rectangle 3"/>
          <p:cNvSpPr>
            <a:spLocks noGrp="1" noChangeArrowheads="1"/>
          </p:cNvSpPr>
          <p:nvPr>
            <p:ph type="body" idx="1"/>
          </p:nvPr>
        </p:nvSpPr>
        <p:spPr/>
        <p:txBody>
          <a:bodyPr/>
          <a:lstStyle/>
          <a:p>
            <a:pPr eaLnBrk="1" hangingPunct="1">
              <a:buFontTx/>
              <a:buNone/>
            </a:pPr>
            <a:r>
              <a:rPr lang="en-US" smtClean="0">
                <a:ea typeface="ＭＳ Ｐゴシック"/>
                <a:cs typeface="ＭＳ Ｐゴシック"/>
              </a:rPr>
              <a:t> </a:t>
            </a:r>
          </a:p>
        </p:txBody>
      </p:sp>
      <p:pic>
        <p:nvPicPr>
          <p:cNvPr id="28675" name="Picture 5" descr="Thomson_ExpElec"/>
          <p:cNvPicPr>
            <a:picLocks noChangeAspect="1" noChangeArrowheads="1"/>
          </p:cNvPicPr>
          <p:nvPr/>
        </p:nvPicPr>
        <p:blipFill>
          <a:blip r:embed="rId2"/>
          <a:srcRect/>
          <a:stretch>
            <a:fillRect/>
          </a:stretch>
        </p:blipFill>
        <p:spPr bwMode="auto">
          <a:xfrm>
            <a:off x="838200" y="1828800"/>
            <a:ext cx="7086600" cy="473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4813</TotalTime>
  <Words>428</Words>
  <Application>Microsoft Office PowerPoint</Application>
  <PresentationFormat>On-screen Show (4:3)</PresentationFormat>
  <Paragraphs>104</Paragraphs>
  <Slides>24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Atomic Theory</vt:lpstr>
      <vt:lpstr>Let’s Take a Trip Through Time!</vt:lpstr>
      <vt:lpstr>Atomic Theories Timeline</vt:lpstr>
      <vt:lpstr>Democritus 460 – 370 B.C.</vt:lpstr>
      <vt:lpstr>First Concept of an Atom</vt:lpstr>
      <vt:lpstr>John Dalton 1766-1844</vt:lpstr>
      <vt:lpstr>Dalton’s Model</vt:lpstr>
      <vt:lpstr>J.J. Thomson 1856-1940</vt:lpstr>
      <vt:lpstr>Cathode Ray Tube Experiment</vt:lpstr>
      <vt:lpstr>The Electron</vt:lpstr>
      <vt:lpstr>Plum Pudding Model</vt:lpstr>
      <vt:lpstr>The Proton</vt:lpstr>
      <vt:lpstr>Ernest Rutherford 1871-1937</vt:lpstr>
      <vt:lpstr>Alpha Particle Experiment</vt:lpstr>
      <vt:lpstr>Rutherford Model</vt:lpstr>
      <vt:lpstr>James Chadwick 1891-1974</vt:lpstr>
      <vt:lpstr>The Neutron</vt:lpstr>
      <vt:lpstr>Niels Bohr 1885-1962</vt:lpstr>
      <vt:lpstr>Bohr’s Model</vt:lpstr>
      <vt:lpstr>Bohr Model for Nitrogen</vt:lpstr>
      <vt:lpstr>Ernst Schrödinger 1887-1961 </vt:lpstr>
      <vt:lpstr>Orbitals</vt:lpstr>
      <vt:lpstr>Quantum Mechanical Theory Electron in a Hydrogen atom</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Theories Timeline</dc:title>
  <dc:creator>Ron</dc:creator>
  <cp:lastModifiedBy>Rourke, Michael</cp:lastModifiedBy>
  <cp:revision>69</cp:revision>
  <dcterms:created xsi:type="dcterms:W3CDTF">2007-09-30T22:10:24Z</dcterms:created>
  <dcterms:modified xsi:type="dcterms:W3CDTF">2013-09-19T17:24:53Z</dcterms:modified>
</cp:coreProperties>
</file>